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4"/>
  </p:sldMasterIdLst>
  <p:notesMasterIdLst>
    <p:notesMasterId r:id="rId85"/>
  </p:notesMasterIdLst>
  <p:handoutMasterIdLst>
    <p:handoutMasterId r:id="rId86"/>
  </p:handoutMasterIdLst>
  <p:sldIdLst>
    <p:sldId id="1355" r:id="rId5"/>
    <p:sldId id="1404" r:id="rId6"/>
    <p:sldId id="1425" r:id="rId7"/>
    <p:sldId id="1381" r:id="rId8"/>
    <p:sldId id="1388" r:id="rId9"/>
    <p:sldId id="1383" r:id="rId10"/>
    <p:sldId id="1474" r:id="rId11"/>
    <p:sldId id="1417" r:id="rId12"/>
    <p:sldId id="1418" r:id="rId13"/>
    <p:sldId id="1423" r:id="rId14"/>
    <p:sldId id="1384" r:id="rId15"/>
    <p:sldId id="1433" r:id="rId16"/>
    <p:sldId id="1357" r:id="rId17"/>
    <p:sldId id="1364" r:id="rId18"/>
    <p:sldId id="1451" r:id="rId19"/>
    <p:sldId id="1431" r:id="rId20"/>
    <p:sldId id="1452" r:id="rId21"/>
    <p:sldId id="1426" r:id="rId22"/>
    <p:sldId id="1427" r:id="rId23"/>
    <p:sldId id="1365" r:id="rId24"/>
    <p:sldId id="1413" r:id="rId25"/>
    <p:sldId id="1366" r:id="rId26"/>
    <p:sldId id="1434" r:id="rId27"/>
    <p:sldId id="1430" r:id="rId28"/>
    <p:sldId id="1436" r:id="rId29"/>
    <p:sldId id="1429" r:id="rId30"/>
    <p:sldId id="1367" r:id="rId31"/>
    <p:sldId id="1440" r:id="rId32"/>
    <p:sldId id="1439" r:id="rId33"/>
    <p:sldId id="1454" r:id="rId34"/>
    <p:sldId id="1444" r:id="rId35"/>
    <p:sldId id="1455" r:id="rId36"/>
    <p:sldId id="1441" r:id="rId37"/>
    <p:sldId id="1442" r:id="rId38"/>
    <p:sldId id="1469" r:id="rId39"/>
    <p:sldId id="1443" r:id="rId40"/>
    <p:sldId id="1453" r:id="rId41"/>
    <p:sldId id="1435" r:id="rId42"/>
    <p:sldId id="1445" r:id="rId43"/>
    <p:sldId id="1373" r:id="rId44"/>
    <p:sldId id="1472" r:id="rId45"/>
    <p:sldId id="1458" r:id="rId46"/>
    <p:sldId id="1465" r:id="rId47"/>
    <p:sldId id="1461" r:id="rId48"/>
    <p:sldId id="1466" r:id="rId49"/>
    <p:sldId id="1463" r:id="rId50"/>
    <p:sldId id="1464" r:id="rId51"/>
    <p:sldId id="1457" r:id="rId52"/>
    <p:sldId id="1456" r:id="rId53"/>
    <p:sldId id="1459" r:id="rId54"/>
    <p:sldId id="1467" r:id="rId55"/>
    <p:sldId id="1462" r:id="rId56"/>
    <p:sldId id="1468" r:id="rId57"/>
    <p:sldId id="1446" r:id="rId58"/>
    <p:sldId id="1447" r:id="rId59"/>
    <p:sldId id="1448" r:id="rId60"/>
    <p:sldId id="1473" r:id="rId61"/>
    <p:sldId id="1372" r:id="rId62"/>
    <p:sldId id="1480" r:id="rId63"/>
    <p:sldId id="1394" r:id="rId64"/>
    <p:sldId id="1415" r:id="rId65"/>
    <p:sldId id="1405" r:id="rId66"/>
    <p:sldId id="1416" r:id="rId67"/>
    <p:sldId id="1400" r:id="rId68"/>
    <p:sldId id="1489" r:id="rId69"/>
    <p:sldId id="1487" r:id="rId70"/>
    <p:sldId id="1483" r:id="rId71"/>
    <p:sldId id="1482" r:id="rId72"/>
    <p:sldId id="1362" r:id="rId73"/>
    <p:sldId id="1485" r:id="rId74"/>
    <p:sldId id="1488" r:id="rId75"/>
    <p:sldId id="1397" r:id="rId76"/>
    <p:sldId id="1486" r:id="rId77"/>
    <p:sldId id="1370" r:id="rId78"/>
    <p:sldId id="1479" r:id="rId79"/>
    <p:sldId id="1478" r:id="rId80"/>
    <p:sldId id="1476" r:id="rId81"/>
    <p:sldId id="1376" r:id="rId82"/>
    <p:sldId id="1481" r:id="rId83"/>
    <p:sldId id="1490" r:id="rId84"/>
  </p:sldIdLst>
  <p:sldSz cx="12436475" cy="6994525"/>
  <p:notesSz cx="7315200" cy="96012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3" clrIdx="2"/>
  <p:cmAuthor id="3" name="Mary Feil-Jacobs" initials="MF" lastIdx="2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8C00"/>
    <a:srgbClr val="107C10"/>
    <a:srgbClr val="525252"/>
    <a:srgbClr val="FFFFFF"/>
    <a:srgbClr val="D83B01"/>
    <a:srgbClr val="FFB900"/>
    <a:srgbClr val="00BCF2"/>
    <a:srgbClr val="0078D7"/>
    <a:srgbClr val="E6E7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8277C8-8DD2-B74A-B950-B9DBE79F5C60}" v="2" dt="2019-11-26T01:37:31.1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88" autoAdjust="0"/>
    <p:restoredTop sz="61019" autoAdjust="0"/>
  </p:normalViewPr>
  <p:slideViewPr>
    <p:cSldViewPr>
      <p:cViewPr varScale="1">
        <p:scale>
          <a:sx n="112" d="100"/>
          <a:sy n="112" d="100"/>
        </p:scale>
        <p:origin x="3184" y="184"/>
      </p:cViewPr>
      <p:guideLst/>
    </p:cSldViewPr>
  </p:slideViewPr>
  <p:outlineViewPr>
    <p:cViewPr>
      <p:scale>
        <a:sx n="33" d="100"/>
        <a:sy n="33" d="100"/>
      </p:scale>
      <p:origin x="0" y="-11616"/>
    </p:cViewPr>
  </p:outlineViewPr>
  <p:notesTextViewPr>
    <p:cViewPr>
      <p:scale>
        <a:sx n="100" d="100"/>
        <a:sy n="100" d="100"/>
      </p:scale>
      <p:origin x="0" y="0"/>
    </p:cViewPr>
  </p:notesTextViewPr>
  <p:sorterViewPr>
    <p:cViewPr varScale="1">
      <p:scale>
        <a:sx n="1" d="1"/>
        <a:sy n="1" d="1"/>
      </p:scale>
      <p:origin x="0" y="0"/>
    </p:cViewPr>
  </p:sorterViewPr>
  <p:notesViewPr>
    <p:cSldViewPr showGuides="1">
      <p:cViewPr varScale="1">
        <p:scale>
          <a:sx n="138" d="100"/>
          <a:sy n="138" d="100"/>
        </p:scale>
        <p:origin x="5176" y="176"/>
      </p:cViewPr>
      <p:guideLst>
        <p:guide orient="horz" pos="3024"/>
        <p:guide pos="2304"/>
      </p:guideLst>
    </p:cSldViewPr>
  </p:notesViewPr>
  <p:gridSpacing cx="91439" cy="91439"/>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viewProps" Target="view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theme" Target="theme/theme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microsoft.com/office/2015/10/relationships/revisionInfo" Target="revisionInfo.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commentAuthors" Target="commentAuthor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Energy Type</c:v>
                </c:pt>
              </c:strCache>
            </c:strRef>
          </c:tx>
          <c:dPt>
            <c:idx val="0"/>
            <c:bubble3D val="0"/>
            <c:spPr>
              <a:solidFill>
                <a:srgbClr val="0070C0"/>
              </a:solidFill>
              <a:ln w="19050">
                <a:solidFill>
                  <a:schemeClr val="lt1"/>
                </a:solidFill>
              </a:ln>
              <a:effectLst/>
            </c:spPr>
            <c:extLst>
              <c:ext xmlns:c16="http://schemas.microsoft.com/office/drawing/2014/chart" uri="{C3380CC4-5D6E-409C-BE32-E72D297353CC}">
                <c16:uniqueId val="{00000001-45F9-4684-A137-C1186ABA22C7}"/>
              </c:ext>
            </c:extLst>
          </c:dPt>
          <c:dPt>
            <c:idx val="1"/>
            <c:bubble3D val="0"/>
            <c:spPr>
              <a:solidFill>
                <a:srgbClr val="FFC000"/>
              </a:solidFill>
              <a:ln w="19050">
                <a:solidFill>
                  <a:schemeClr val="lt1"/>
                </a:solidFill>
              </a:ln>
              <a:effectLst/>
            </c:spPr>
            <c:extLst>
              <c:ext xmlns:c16="http://schemas.microsoft.com/office/drawing/2014/chart" uri="{C3380CC4-5D6E-409C-BE32-E72D297353CC}">
                <c16:uniqueId val="{00000003-45F9-4684-A137-C1186ABA22C7}"/>
              </c:ext>
            </c:extLst>
          </c:dPt>
          <c:dPt>
            <c:idx val="2"/>
            <c:bubble3D val="0"/>
            <c:spPr>
              <a:solidFill>
                <a:srgbClr val="00B050"/>
              </a:solidFill>
              <a:ln w="19050">
                <a:solidFill>
                  <a:schemeClr val="lt1"/>
                </a:solidFill>
              </a:ln>
              <a:effectLst/>
            </c:spPr>
            <c:extLst>
              <c:ext xmlns:c16="http://schemas.microsoft.com/office/drawing/2014/chart" uri="{C3380CC4-5D6E-409C-BE32-E72D297353CC}">
                <c16:uniqueId val="{00000005-45F9-4684-A137-C1186ABA22C7}"/>
              </c:ext>
            </c:extLst>
          </c:dPt>
          <c:dPt>
            <c:idx val="3"/>
            <c:bubble3D val="0"/>
            <c:spPr>
              <a:solidFill>
                <a:schemeClr val="tx1"/>
              </a:solidFill>
              <a:ln w="19050">
                <a:solidFill>
                  <a:schemeClr val="lt1"/>
                </a:solidFill>
              </a:ln>
              <a:effectLst/>
            </c:spPr>
            <c:extLst>
              <c:ext xmlns:c16="http://schemas.microsoft.com/office/drawing/2014/chart" uri="{C3380CC4-5D6E-409C-BE32-E72D297353CC}">
                <c16:uniqueId val="{00000007-45F9-4684-A137-C1186ABA22C7}"/>
              </c:ext>
            </c:extLst>
          </c:dPt>
          <c:dPt>
            <c:idx val="4"/>
            <c:bubble3D val="0"/>
            <c:spPr>
              <a:solidFill>
                <a:schemeClr val="accent5">
                  <a:lumMod val="60000"/>
                  <a:lumOff val="40000"/>
                </a:schemeClr>
              </a:solidFill>
              <a:ln w="19050">
                <a:solidFill>
                  <a:schemeClr val="lt1"/>
                </a:solidFill>
              </a:ln>
              <a:effectLst/>
            </c:spPr>
            <c:extLst>
              <c:ext xmlns:c16="http://schemas.microsoft.com/office/drawing/2014/chart" uri="{C3380CC4-5D6E-409C-BE32-E72D297353CC}">
                <c16:uniqueId val="{00000009-45F9-4684-A137-C1186ABA22C7}"/>
              </c:ext>
            </c:extLst>
          </c:dPt>
          <c:dPt>
            <c:idx val="5"/>
            <c:bubble3D val="0"/>
            <c:spPr>
              <a:solidFill>
                <a:schemeClr val="accent2"/>
              </a:solidFill>
              <a:ln w="19050">
                <a:solidFill>
                  <a:schemeClr val="lt1"/>
                </a:solidFill>
              </a:ln>
              <a:effectLst/>
            </c:spPr>
            <c:extLst>
              <c:ext xmlns:c16="http://schemas.microsoft.com/office/drawing/2014/chart" uri="{C3380CC4-5D6E-409C-BE32-E72D297353CC}">
                <c16:uniqueId val="{0000000B-45F9-4684-A137-C1186ABA22C7}"/>
              </c:ext>
            </c:extLst>
          </c:dPt>
          <c:dLbls>
            <c:dLbl>
              <c:idx val="0"/>
              <c:layout>
                <c:manualLayout>
                  <c:x val="0.178397719801344"/>
                  <c:y val="-0.16325714602564101"/>
                </c:manualLayout>
              </c:layout>
              <c:tx>
                <c:rich>
                  <a:bodyPr rot="0" spcFirstLastPara="1" vertOverflow="clip" horzOverflow="clip" vert="horz" wrap="square" lIns="38100" tIns="19050" rIns="38100" bIns="19050" anchor="ctr" anchorCtr="1">
                    <a:noAutofit/>
                  </a:bodyPr>
                  <a:lstStyle/>
                  <a:p>
                    <a:pPr>
                      <a:defRPr sz="2400" b="0" i="0" u="none" strike="noStrike" kern="1200" baseline="0">
                        <a:solidFill>
                          <a:schemeClr val="dk1">
                            <a:lumMod val="65000"/>
                            <a:lumOff val="35000"/>
                          </a:schemeClr>
                        </a:solidFill>
                        <a:latin typeface="+mn-lt"/>
                        <a:ea typeface="+mn-ea"/>
                        <a:cs typeface="+mn-cs"/>
                      </a:defRPr>
                    </a:pPr>
                    <a:fld id="{C446D442-6C62-4C02-B50A-7F4FDBF72A30}" type="CATEGORYNAME">
                      <a:rPr lang="en-US" sz="2400"/>
                      <a:pPr>
                        <a:defRPr sz="2400"/>
                      </a:pPr>
                      <a:t>[CATEGORY NAME]</a:t>
                    </a:fld>
                    <a:r>
                      <a:rPr lang="en-US" sz="2400" baseline="0" dirty="0"/>
                      <a:t>
</a:t>
                    </a:r>
                    <a:fld id="{3B088618-0958-48AF-949F-70163E2A805A}" type="PERCENTAGE">
                      <a:rPr lang="en-US" sz="2400" b="1" baseline="0"/>
                      <a:pPr>
                        <a:defRPr sz="2400"/>
                      </a:pPr>
                      <a:t>[PERCENTAGE]</a:t>
                    </a:fld>
                    <a:endParaRPr lang="en-US" sz="2400" baseline="0" dirty="0"/>
                  </a:p>
                </c:rich>
              </c:tx>
              <c:spPr>
                <a:solidFill>
                  <a:srgbClr val="FFFFFF"/>
                </a:solidFill>
                <a:ln>
                  <a:solidFill>
                    <a:srgbClr val="505050">
                      <a:lumMod val="25000"/>
                      <a:lumOff val="75000"/>
                    </a:srgbClr>
                  </a:solidFill>
                </a:ln>
                <a:effectLst/>
              </c:spPr>
              <c:txPr>
                <a:bodyPr rot="0" spcFirstLastPara="1" vertOverflow="clip" horzOverflow="clip" vert="horz" wrap="square" lIns="38100" tIns="19050" rIns="38100" bIns="19050" anchor="ctr" anchorCtr="1">
                  <a:noAutofit/>
                </a:bodyPr>
                <a:lstStyle/>
                <a:p>
                  <a:pPr>
                    <a:defRPr sz="2400" b="0" i="0" u="none" strike="noStrike" kern="1200" baseline="0">
                      <a:solidFill>
                        <a:schemeClr val="dk1">
                          <a:lumMod val="65000"/>
                          <a:lumOff val="3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11101976782061999"/>
                      <c:h val="0.17910243297084399"/>
                    </c:manualLayout>
                  </c15:layout>
                  <c15:dlblFieldTable/>
                  <c15:showDataLabelsRange val="0"/>
                </c:ext>
                <c:ext xmlns:c16="http://schemas.microsoft.com/office/drawing/2014/chart" uri="{C3380CC4-5D6E-409C-BE32-E72D297353CC}">
                  <c16:uniqueId val="{00000001-45F9-4684-A137-C1186ABA22C7}"/>
                </c:ext>
              </c:extLst>
            </c:dLbl>
            <c:dLbl>
              <c:idx val="1"/>
              <c:delete val="1"/>
              <c:extLst>
                <c:ext xmlns:c15="http://schemas.microsoft.com/office/drawing/2012/chart" uri="{CE6537A1-D6FC-4f65-9D91-7224C49458BB}"/>
                <c:ext xmlns:c16="http://schemas.microsoft.com/office/drawing/2014/chart" uri="{C3380CC4-5D6E-409C-BE32-E72D297353CC}">
                  <c16:uniqueId val="{00000003-45F9-4684-A137-C1186ABA22C7}"/>
                </c:ext>
              </c:extLst>
            </c:dLbl>
            <c:dLbl>
              <c:idx val="2"/>
              <c:delete val="1"/>
              <c:extLst>
                <c:ext xmlns:c15="http://schemas.microsoft.com/office/drawing/2012/chart" uri="{CE6537A1-D6FC-4f65-9D91-7224C49458BB}"/>
                <c:ext xmlns:c16="http://schemas.microsoft.com/office/drawing/2014/chart" uri="{C3380CC4-5D6E-409C-BE32-E72D297353CC}">
                  <c16:uniqueId val="{00000005-45F9-4684-A137-C1186ABA22C7}"/>
                </c:ext>
              </c:extLst>
            </c:dLbl>
            <c:dLbl>
              <c:idx val="3"/>
              <c:delete val="1"/>
              <c:extLst>
                <c:ext xmlns:c15="http://schemas.microsoft.com/office/drawing/2012/chart" uri="{CE6537A1-D6FC-4f65-9D91-7224C49458BB}"/>
                <c:ext xmlns:c16="http://schemas.microsoft.com/office/drawing/2014/chart" uri="{C3380CC4-5D6E-409C-BE32-E72D297353CC}">
                  <c16:uniqueId val="{00000007-45F9-4684-A137-C1186ABA22C7}"/>
                </c:ext>
              </c:extLst>
            </c:dLbl>
            <c:dLbl>
              <c:idx val="4"/>
              <c:delete val="1"/>
              <c:extLst>
                <c:ext xmlns:c15="http://schemas.microsoft.com/office/drawing/2012/chart" uri="{CE6537A1-D6FC-4f65-9D91-7224C49458BB}"/>
                <c:ext xmlns:c16="http://schemas.microsoft.com/office/drawing/2014/chart" uri="{C3380CC4-5D6E-409C-BE32-E72D297353CC}">
                  <c16:uniqueId val="{00000009-45F9-4684-A137-C1186ABA22C7}"/>
                </c:ext>
              </c:extLst>
            </c:dLbl>
            <c:dLbl>
              <c:idx val="5"/>
              <c:delete val="1"/>
              <c:extLst>
                <c:ext xmlns:c15="http://schemas.microsoft.com/office/drawing/2012/chart" uri="{CE6537A1-D6FC-4f65-9D91-7224C49458BB}"/>
                <c:ext xmlns:c16="http://schemas.microsoft.com/office/drawing/2014/chart" uri="{C3380CC4-5D6E-409C-BE32-E72D297353CC}">
                  <c16:uniqueId val="{0000000B-45F9-4684-A137-C1186ABA22C7}"/>
                </c:ext>
              </c:extLst>
            </c:dLbl>
            <c:spPr>
              <a:solidFill>
                <a:srgbClr val="FFFFFF"/>
              </a:solidFill>
              <a:ln>
                <a:solidFill>
                  <a:srgbClr val="505050">
                    <a:lumMod val="25000"/>
                    <a:lumOff val="75000"/>
                  </a:srgb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Sheet1!$A$2:$A$7</c:f>
              <c:strCache>
                <c:ptCount val="6"/>
                <c:pt idx="0">
                  <c:v>Hydro</c:v>
                </c:pt>
                <c:pt idx="1">
                  <c:v>Nuclear</c:v>
                </c:pt>
                <c:pt idx="2">
                  <c:v>Wind</c:v>
                </c:pt>
                <c:pt idx="3">
                  <c:v>Coal</c:v>
                </c:pt>
                <c:pt idx="4">
                  <c:v>Others</c:v>
                </c:pt>
                <c:pt idx="5">
                  <c:v>Landfill Gas</c:v>
                </c:pt>
              </c:strCache>
            </c:strRef>
          </c:cat>
          <c:val>
            <c:numRef>
              <c:f>Sheet1!$B$2:$B$7</c:f>
              <c:numCache>
                <c:formatCode>General</c:formatCode>
                <c:ptCount val="6"/>
                <c:pt idx="0">
                  <c:v>89.6</c:v>
                </c:pt>
                <c:pt idx="1">
                  <c:v>4.3</c:v>
                </c:pt>
                <c:pt idx="2">
                  <c:v>3.6</c:v>
                </c:pt>
                <c:pt idx="3">
                  <c:v>0.9</c:v>
                </c:pt>
                <c:pt idx="4">
                  <c:v>0.9</c:v>
                </c:pt>
                <c:pt idx="5">
                  <c:v>0.7</c:v>
                </c:pt>
              </c:numCache>
            </c:numRef>
          </c:val>
          <c:extLst>
            <c:ext xmlns:c16="http://schemas.microsoft.com/office/drawing/2014/chart" uri="{C3380CC4-5D6E-409C-BE32-E72D297353CC}">
              <c16:uniqueId val="{0000000C-45F9-4684-A137-C1186ABA22C7}"/>
            </c:ext>
          </c:extLst>
        </c:ser>
        <c:dLbls>
          <c:showLegendKey val="0"/>
          <c:showVal val="0"/>
          <c:showCatName val="0"/>
          <c:showSerName val="0"/>
          <c:showPercent val="0"/>
          <c:showBubbleSize val="0"/>
          <c:showLeaderLines val="0"/>
        </c:dLbls>
        <c:firstSliceAng val="0"/>
        <c:holeSize val="64"/>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2153"/>
            <a:ext cx="3169920" cy="480060"/>
          </a:xfrm>
          <a:prstGeom prst="rect">
            <a:avLst/>
          </a:prstGeom>
        </p:spPr>
        <p:txBody>
          <a:bodyPr vert="horz" lIns="96653" tIns="48327" rIns="96653" bIns="48327" rtlCol="0"/>
          <a:lstStyle>
            <a:lvl1pPr algn="l">
              <a:defRPr sz="1200"/>
            </a:lvl1pPr>
          </a:lstStyle>
          <a:p>
            <a:r>
              <a:rPr lang="en-US">
                <a:latin typeface="Segoe UI" pitchFamily="34" charset="0"/>
              </a:rPr>
              <a:t>EV Charging Open House Notes</a:t>
            </a:r>
            <a:endParaRPr lang="en-US" dirty="0">
              <a:latin typeface="Segoe UI" pitchFamily="34" charset="0"/>
            </a:endParaRPr>
          </a:p>
        </p:txBody>
      </p:sp>
      <p:sp>
        <p:nvSpPr>
          <p:cNvPr id="7" name="Date Placeholder 6"/>
          <p:cNvSpPr>
            <a:spLocks noGrp="1"/>
          </p:cNvSpPr>
          <p:nvPr>
            <p:ph type="dt" sz="quarter" idx="1"/>
          </p:nvPr>
        </p:nvSpPr>
        <p:spPr>
          <a:xfrm>
            <a:off x="4143587" y="0"/>
            <a:ext cx="3169920" cy="480060"/>
          </a:xfrm>
          <a:prstGeom prst="rect">
            <a:avLst/>
          </a:prstGeom>
        </p:spPr>
        <p:txBody>
          <a:bodyPr vert="horz" lIns="96653" tIns="48327" rIns="96653" bIns="48327" rtlCol="0"/>
          <a:lstStyle>
            <a:lvl1pPr algn="r">
              <a:defRPr sz="1200"/>
            </a:lvl1pPr>
          </a:lstStyle>
          <a:p>
            <a:fld id="{F60929BC-E1FC-4D6A-ACEE-82A5A5432393}" type="datetime8">
              <a:rPr lang="en-US" smtClean="0">
                <a:latin typeface="Segoe UI" pitchFamily="34" charset="0"/>
              </a:rPr>
              <a:t>11/25/19 5:45 PM</a:t>
            </a:fld>
            <a:endParaRPr lang="en-US" dirty="0">
              <a:latin typeface="Segoe UI" pitchFamily="34" charset="0"/>
            </a:endParaRPr>
          </a:p>
        </p:txBody>
      </p:sp>
      <p:sp>
        <p:nvSpPr>
          <p:cNvPr id="8" name="Footer Placeholder 7"/>
          <p:cNvSpPr>
            <a:spLocks noGrp="1"/>
          </p:cNvSpPr>
          <p:nvPr>
            <p:ph type="ftr" sz="quarter" idx="2"/>
          </p:nvPr>
        </p:nvSpPr>
        <p:spPr>
          <a:xfrm>
            <a:off x="0" y="9119474"/>
            <a:ext cx="6181344" cy="349056"/>
          </a:xfrm>
          <a:prstGeom prst="rect">
            <a:avLst/>
          </a:prstGeom>
        </p:spPr>
        <p:txBody>
          <a:bodyPr vert="horz" lIns="96653" tIns="48327" rIns="96653" bIns="48327" rtlCol="0" anchor="b"/>
          <a:lstStyle>
            <a:lvl1pPr algn="l">
              <a:defRPr sz="1200"/>
            </a:lvl1pPr>
          </a:lstStyle>
          <a:p>
            <a:pPr marL="421179" defTabSz="966211"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THE VINE</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6169151" y="9119474"/>
            <a:ext cx="1144355" cy="480060"/>
          </a:xfrm>
          <a:prstGeom prst="rect">
            <a:avLst/>
          </a:prstGeom>
        </p:spPr>
        <p:txBody>
          <a:bodyPr vert="horz" lIns="96653" tIns="48327" rIns="96653" bIns="48327"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atin typeface="Segoe UI" pitchFamily="34" charset="0"/>
              </a:defRPr>
            </a:lvl1pPr>
          </a:lstStyle>
          <a:p>
            <a:r>
              <a:rPr lang="en-US"/>
              <a:t>EV Charging Open House Notes</a:t>
            </a:r>
            <a:endParaRPr lang="en-US" dirty="0"/>
          </a:p>
        </p:txBody>
      </p:sp>
      <p:sp>
        <p:nvSpPr>
          <p:cNvPr id="9" name="Slide Image Placeholder 8"/>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lIns="96653" tIns="48327" rIns="96653" bIns="48327" rtlCol="0" anchor="ctr"/>
          <a:lstStyle/>
          <a:p>
            <a:endParaRPr lang="en-US" dirty="0"/>
          </a:p>
        </p:txBody>
      </p:sp>
      <p:sp>
        <p:nvSpPr>
          <p:cNvPr id="10" name="Footer Placeholder 9"/>
          <p:cNvSpPr>
            <a:spLocks noGrp="1"/>
          </p:cNvSpPr>
          <p:nvPr>
            <p:ph type="ftr" sz="quarter" idx="4"/>
          </p:nvPr>
        </p:nvSpPr>
        <p:spPr>
          <a:xfrm>
            <a:off x="0" y="9121141"/>
            <a:ext cx="6315456" cy="373762"/>
          </a:xfrm>
          <a:prstGeom prst="rect">
            <a:avLst/>
          </a:prstGeom>
        </p:spPr>
        <p:txBody>
          <a:bodyPr vert="horz" lIns="96653" tIns="48327" rIns="96653" bIns="48327" rtlCol="0" anchor="b"/>
          <a:lstStyle>
            <a:lvl1pPr marL="604081" indent="0" algn="l">
              <a:defRPr sz="1200"/>
            </a:lvl1pPr>
          </a:lstStyle>
          <a:p>
            <a:pPr defTabSz="966211"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ASSOCIATION</a:t>
            </a:r>
          </a:p>
        </p:txBody>
      </p:sp>
      <p:sp>
        <p:nvSpPr>
          <p:cNvPr id="11" name="Date Placeholder 10"/>
          <p:cNvSpPr>
            <a:spLocks noGrp="1"/>
          </p:cNvSpPr>
          <p:nvPr>
            <p:ph type="dt" idx="1"/>
          </p:nvPr>
        </p:nvSpPr>
        <p:spPr>
          <a:xfrm>
            <a:off x="4143587" y="0"/>
            <a:ext cx="3169920" cy="480060"/>
          </a:xfrm>
          <a:prstGeom prst="rect">
            <a:avLst/>
          </a:prstGeom>
        </p:spPr>
        <p:txBody>
          <a:bodyPr vert="horz" lIns="96653" tIns="48327" rIns="96653" bIns="48327" rtlCol="0"/>
          <a:lstStyle>
            <a:lvl1pPr algn="r">
              <a:defRPr sz="1200">
                <a:latin typeface="Segoe UI" pitchFamily="34" charset="0"/>
              </a:defRPr>
            </a:lvl1pPr>
          </a:lstStyle>
          <a:p>
            <a:fld id="{926940BD-EFB1-4596-BC74-0B3D0C444E95}" type="datetime8">
              <a:rPr lang="en-US" smtClean="0"/>
              <a:t>11/25/19 5:44 PM</a:t>
            </a:fld>
            <a:endParaRPr lang="en-US" dirty="0"/>
          </a:p>
        </p:txBody>
      </p:sp>
      <p:sp>
        <p:nvSpPr>
          <p:cNvPr id="12" name="Notes Placeholder 11"/>
          <p:cNvSpPr>
            <a:spLocks noGrp="1"/>
          </p:cNvSpPr>
          <p:nvPr>
            <p:ph type="body" sz="quarter" idx="3"/>
          </p:nvPr>
        </p:nvSpPr>
        <p:spPr>
          <a:xfrm>
            <a:off x="731520" y="4560570"/>
            <a:ext cx="5852160" cy="4320540"/>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6303263" y="9119474"/>
            <a:ext cx="1010243" cy="480060"/>
          </a:xfrm>
          <a:prstGeom prst="rect">
            <a:avLst/>
          </a:prstGeom>
        </p:spPr>
        <p:txBody>
          <a:bodyPr vert="horz" lIns="96653" tIns="48327" rIns="96653" bIns="48327"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dt="0"/>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deck has been annotated as of 2/12/2019 to help community members understand the content who were not present.</a:t>
            </a:r>
          </a:p>
          <a:p>
            <a:endParaRPr lang="en-US" dirty="0"/>
          </a:p>
          <a:p>
            <a:r>
              <a:rPr lang="en-US" dirty="0"/>
              <a:t>The purpose of this open house is to </a:t>
            </a:r>
            <a:r>
              <a:rPr lang="en-US" b="1" dirty="0"/>
              <a:t>inform</a:t>
            </a:r>
            <a:r>
              <a:rPr lang="en-US" b="0" dirty="0"/>
              <a:t>, help </a:t>
            </a:r>
            <a:r>
              <a:rPr lang="en-US" b="1" dirty="0"/>
              <a:t>answer questions</a:t>
            </a:r>
            <a:r>
              <a:rPr lang="en-US" b="0" dirty="0"/>
              <a:t>, but especially to </a:t>
            </a:r>
            <a:r>
              <a:rPr lang="en-US" b="1" dirty="0"/>
              <a:t>share information</a:t>
            </a:r>
            <a:r>
              <a:rPr lang="en-US" b="0" dirty="0"/>
              <a:t> about </a:t>
            </a:r>
            <a:r>
              <a:rPr lang="en-US" b="1" dirty="0"/>
              <a:t>Electric Vehicles</a:t>
            </a:r>
            <a:r>
              <a:rPr lang="en-US" b="0" dirty="0"/>
              <a:t>, the logistics of </a:t>
            </a:r>
            <a:r>
              <a:rPr lang="en-US" b="1" dirty="0"/>
              <a:t>charging</a:t>
            </a:r>
            <a:r>
              <a:rPr lang="en-US" b="0" dirty="0"/>
              <a:t>, available cars today, charging terminology, thinking about traveling with an EV, </a:t>
            </a:r>
            <a:r>
              <a:rPr lang="en-US" b="0" dirty="0" err="1"/>
              <a:t>etc</a:t>
            </a:r>
            <a:endParaRPr lang="en-US" b="0" dirty="0"/>
          </a:p>
        </p:txBody>
      </p:sp>
      <p:sp>
        <p:nvSpPr>
          <p:cNvPr id="4" name="Header Placeholder 3"/>
          <p:cNvSpPr>
            <a:spLocks noGrp="1"/>
          </p:cNvSpPr>
          <p:nvPr>
            <p:ph type="hdr" sz="quarter"/>
          </p:nvPr>
        </p:nvSpPr>
        <p:spPr/>
        <p:txBody>
          <a:bodyPr/>
          <a:lstStyle/>
          <a:p>
            <a:r>
              <a:rPr lang="en-US"/>
              <a:t>EV Charging Open House Notes</a:t>
            </a:r>
            <a:endParaRPr lang="en-US" dirty="0"/>
          </a:p>
        </p:txBody>
      </p:sp>
      <p:sp>
        <p:nvSpPr>
          <p:cNvPr id="5" name="Footer Placeholder 4"/>
          <p:cNvSpPr>
            <a:spLocks noGrp="1"/>
          </p:cNvSpPr>
          <p:nvPr>
            <p:ph type="ftr" sz="quarter" idx="4"/>
          </p:nvPr>
        </p:nvSpPr>
        <p:spPr/>
        <p:txBody>
          <a:bodyPr/>
          <a:lstStyle/>
          <a:p>
            <a:pPr defTabSz="966211"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ASSOCIATION</a:t>
            </a:r>
          </a:p>
        </p:txBody>
      </p:sp>
      <p:sp>
        <p:nvSpPr>
          <p:cNvPr id="7" name="Slide Number Placeholder 6"/>
          <p:cNvSpPr>
            <a:spLocks noGrp="1"/>
          </p:cNvSpPr>
          <p:nvPr>
            <p:ph type="sldNum" sz="quarter" idx="5"/>
          </p:nvPr>
        </p:nvSpPr>
        <p:spPr/>
        <p:txBody>
          <a:bodyPr/>
          <a:lstStyle/>
          <a:p>
            <a:fld id="{B4008EB6-D09E-4580-8CD6-DDB14511944F}" type="slidenum">
              <a:rPr lang="en-US" smtClean="0"/>
              <a:pPr/>
              <a:t>1</a:t>
            </a:fld>
            <a:endParaRPr lang="en-US" dirty="0"/>
          </a:p>
        </p:txBody>
      </p:sp>
    </p:spTree>
    <p:extLst>
      <p:ext uri="{BB962C8B-B14F-4D97-AF65-F5344CB8AC3E}">
        <p14:creationId xmlns:p14="http://schemas.microsoft.com/office/powerpoint/2010/main" val="33606551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Federal tax </a:t>
            </a:r>
            <a:r>
              <a:rPr lang="en-US" b="1" dirty="0"/>
              <a:t>credit</a:t>
            </a:r>
            <a:r>
              <a:rPr lang="en-US" b="0" dirty="0"/>
              <a:t>:</a:t>
            </a:r>
          </a:p>
          <a:p>
            <a:r>
              <a:rPr lang="en-US" b="0" dirty="0"/>
              <a:t>Important – this is a </a:t>
            </a:r>
            <a:r>
              <a:rPr lang="en-US" b="0" u="sng" dirty="0"/>
              <a:t>credit</a:t>
            </a:r>
            <a:r>
              <a:rPr lang="en-US" b="0" u="none" dirty="0"/>
              <a:t> and not a refundable credit. If you are planning to buy an EV, consult a tax expert to plan that year’s withholding and other amounts to make sure you qualify for and receive the credit if your vehicle manufacturer is credit eligible. </a:t>
            </a:r>
          </a:p>
          <a:p>
            <a:endParaRPr lang="en-US" b="0" u="none" dirty="0"/>
          </a:p>
          <a:p>
            <a:r>
              <a:rPr lang="en-US" b="0" u="none" dirty="0"/>
              <a:t>WA state is expensive for cars especially in the King County area. On top of sales tax and RTA taxes, there is a $150/year EV car fee designed to cover taxes that the gas tax for the car would have had. There is talk of increasing this fee even more, which is super unfortunate.</a:t>
            </a:r>
          </a:p>
          <a:p>
            <a:endParaRPr lang="en-US" b="0" u="none" dirty="0"/>
          </a:p>
          <a:p>
            <a:r>
              <a:rPr lang="en-US" b="0" u="none" dirty="0"/>
              <a:t>Seattle City Light is in an interesting spot: the more people conserve, the higher the cost of energy is going; the more people use energy, the higher the cost of energy is going; EVs help balance some. Even though Seattle doesn’t do time-of-day rating for energy use, many people choose to charge their cars at night, meaning it helps balance demand and is a good thing.</a:t>
            </a:r>
            <a:endParaRPr lang="en-US" dirty="0"/>
          </a:p>
        </p:txBody>
      </p:sp>
      <p:sp>
        <p:nvSpPr>
          <p:cNvPr id="4" name="Header Placeholder 3"/>
          <p:cNvSpPr>
            <a:spLocks noGrp="1"/>
          </p:cNvSpPr>
          <p:nvPr>
            <p:ph type="hdr" sz="quarter"/>
          </p:nvPr>
        </p:nvSpPr>
        <p:spPr/>
        <p:txBody>
          <a:bodyPr/>
          <a:lstStyle/>
          <a:p>
            <a:r>
              <a:rPr lang="en-US"/>
              <a:t>EV Charging Open House Notes</a:t>
            </a:r>
            <a:endParaRPr lang="en-US" dirty="0"/>
          </a:p>
        </p:txBody>
      </p:sp>
      <p:sp>
        <p:nvSpPr>
          <p:cNvPr id="5" name="Footer Placeholder 4"/>
          <p:cNvSpPr>
            <a:spLocks noGrp="1"/>
          </p:cNvSpPr>
          <p:nvPr>
            <p:ph type="ftr" sz="quarter" idx="4"/>
          </p:nvPr>
        </p:nvSpPr>
        <p:spPr/>
        <p:txBody>
          <a:bodyPr/>
          <a:lstStyle/>
          <a:p>
            <a:pPr defTabSz="96621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VINE</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5"/>
          </p:nvPr>
        </p:nvSpPr>
        <p:spPr/>
        <p:txBody>
          <a:bodyPr/>
          <a:lstStyle/>
          <a:p>
            <a:fld id="{B4008EB6-D09E-4580-8CD6-DDB14511944F}" type="slidenum">
              <a:rPr lang="en-US" smtClean="0"/>
              <a:pPr/>
              <a:t>10</a:t>
            </a:fld>
            <a:endParaRPr lang="en-US" dirty="0"/>
          </a:p>
        </p:txBody>
      </p:sp>
    </p:spTree>
    <p:extLst>
      <p:ext uri="{BB962C8B-B14F-4D97-AF65-F5344CB8AC3E}">
        <p14:creationId xmlns:p14="http://schemas.microsoft.com/office/powerpoint/2010/main" val="3187367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EV Charging Open House Notes</a:t>
            </a:r>
            <a:endParaRPr lang="en-US" dirty="0"/>
          </a:p>
        </p:txBody>
      </p:sp>
      <p:sp>
        <p:nvSpPr>
          <p:cNvPr id="5" name="Footer Placeholder 4"/>
          <p:cNvSpPr>
            <a:spLocks noGrp="1"/>
          </p:cNvSpPr>
          <p:nvPr>
            <p:ph type="ftr" sz="quarter" idx="4"/>
          </p:nvPr>
        </p:nvSpPr>
        <p:spPr/>
        <p:txBody>
          <a:bodyPr/>
          <a:lstStyle/>
          <a:p>
            <a:pPr defTabSz="96621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VINE</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5"/>
          </p:nvPr>
        </p:nvSpPr>
        <p:spPr/>
        <p:txBody>
          <a:bodyPr/>
          <a:lstStyle/>
          <a:p>
            <a:fld id="{B4008EB6-D09E-4580-8CD6-DDB14511944F}" type="slidenum">
              <a:rPr lang="en-US" smtClean="0"/>
              <a:pPr/>
              <a:t>11</a:t>
            </a:fld>
            <a:endParaRPr lang="en-US" dirty="0"/>
          </a:p>
        </p:txBody>
      </p:sp>
    </p:spTree>
    <p:extLst>
      <p:ext uri="{BB962C8B-B14F-4D97-AF65-F5344CB8AC3E}">
        <p14:creationId xmlns:p14="http://schemas.microsoft.com/office/powerpoint/2010/main" val="186986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hear the term ‘ICE’, it means a standard gas car.</a:t>
            </a:r>
          </a:p>
        </p:txBody>
      </p:sp>
      <p:sp>
        <p:nvSpPr>
          <p:cNvPr id="4" name="Header Placeholder 3"/>
          <p:cNvSpPr>
            <a:spLocks noGrp="1"/>
          </p:cNvSpPr>
          <p:nvPr>
            <p:ph type="hdr" sz="quarter"/>
          </p:nvPr>
        </p:nvSpPr>
        <p:spPr/>
        <p:txBody>
          <a:bodyPr/>
          <a:lstStyle/>
          <a:p>
            <a:r>
              <a:rPr lang="en-US"/>
              <a:t>EV Charging Open House Notes</a:t>
            </a:r>
            <a:endParaRPr lang="en-US" dirty="0"/>
          </a:p>
        </p:txBody>
      </p:sp>
      <p:sp>
        <p:nvSpPr>
          <p:cNvPr id="5" name="Footer Placeholder 4"/>
          <p:cNvSpPr>
            <a:spLocks noGrp="1"/>
          </p:cNvSpPr>
          <p:nvPr>
            <p:ph type="ftr" sz="quarter" idx="4"/>
          </p:nvPr>
        </p:nvSpPr>
        <p:spPr/>
        <p:txBody>
          <a:bodyPr/>
          <a:lstStyle/>
          <a:p>
            <a:pPr defTabSz="96621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VINE</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5"/>
          </p:nvPr>
        </p:nvSpPr>
        <p:spPr/>
        <p:txBody>
          <a:bodyPr/>
          <a:lstStyle/>
          <a:p>
            <a:fld id="{B4008EB6-D09E-4580-8CD6-DDB14511944F}" type="slidenum">
              <a:rPr lang="en-US" smtClean="0"/>
              <a:pPr/>
              <a:t>12</a:t>
            </a:fld>
            <a:endParaRPr lang="en-US" dirty="0"/>
          </a:p>
        </p:txBody>
      </p:sp>
    </p:spTree>
    <p:extLst>
      <p:ext uri="{BB962C8B-B14F-4D97-AF65-F5344CB8AC3E}">
        <p14:creationId xmlns:p14="http://schemas.microsoft.com/office/powerpoint/2010/main" val="20316025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EV Charging Open House Notes</a:t>
            </a:r>
            <a:endParaRPr lang="en-US" dirty="0"/>
          </a:p>
        </p:txBody>
      </p:sp>
      <p:sp>
        <p:nvSpPr>
          <p:cNvPr id="5" name="Footer Placeholder 4"/>
          <p:cNvSpPr>
            <a:spLocks noGrp="1"/>
          </p:cNvSpPr>
          <p:nvPr>
            <p:ph type="ftr" sz="quarter" idx="4"/>
          </p:nvPr>
        </p:nvSpPr>
        <p:spPr/>
        <p:txBody>
          <a:bodyPr/>
          <a:lstStyle/>
          <a:p>
            <a:pPr defTabSz="96621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VINE</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5"/>
          </p:nvPr>
        </p:nvSpPr>
        <p:spPr/>
        <p:txBody>
          <a:bodyPr/>
          <a:lstStyle/>
          <a:p>
            <a:fld id="{B4008EB6-D09E-4580-8CD6-DDB14511944F}" type="slidenum">
              <a:rPr lang="en-US" smtClean="0"/>
              <a:pPr/>
              <a:t>13</a:t>
            </a:fld>
            <a:endParaRPr lang="en-US" dirty="0"/>
          </a:p>
        </p:txBody>
      </p:sp>
    </p:spTree>
    <p:extLst>
      <p:ext uri="{BB962C8B-B14F-4D97-AF65-F5344CB8AC3E}">
        <p14:creationId xmlns:p14="http://schemas.microsoft.com/office/powerpoint/2010/main" val="3180869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EV Charging Open House Notes</a:t>
            </a:r>
            <a:endParaRPr lang="en-US" dirty="0"/>
          </a:p>
        </p:txBody>
      </p:sp>
      <p:sp>
        <p:nvSpPr>
          <p:cNvPr id="5" name="Footer Placeholder 4"/>
          <p:cNvSpPr>
            <a:spLocks noGrp="1"/>
          </p:cNvSpPr>
          <p:nvPr>
            <p:ph type="ftr" sz="quarter" idx="4"/>
          </p:nvPr>
        </p:nvSpPr>
        <p:spPr/>
        <p:txBody>
          <a:bodyPr/>
          <a:lstStyle/>
          <a:p>
            <a:pPr defTabSz="96621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VINE</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5"/>
          </p:nvPr>
        </p:nvSpPr>
        <p:spPr/>
        <p:txBody>
          <a:bodyPr/>
          <a:lstStyle/>
          <a:p>
            <a:fld id="{B4008EB6-D09E-4580-8CD6-DDB14511944F}" type="slidenum">
              <a:rPr lang="en-US" smtClean="0"/>
              <a:pPr/>
              <a:t>14</a:t>
            </a:fld>
            <a:endParaRPr lang="en-US" dirty="0"/>
          </a:p>
        </p:txBody>
      </p:sp>
    </p:spTree>
    <p:extLst>
      <p:ext uri="{BB962C8B-B14F-4D97-AF65-F5344CB8AC3E}">
        <p14:creationId xmlns:p14="http://schemas.microsoft.com/office/powerpoint/2010/main" val="1830335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EV Charging Open House Notes</a:t>
            </a:r>
            <a:endParaRPr lang="en-US" dirty="0"/>
          </a:p>
        </p:txBody>
      </p:sp>
      <p:sp>
        <p:nvSpPr>
          <p:cNvPr id="5" name="Footer Placeholder 4"/>
          <p:cNvSpPr>
            <a:spLocks noGrp="1"/>
          </p:cNvSpPr>
          <p:nvPr>
            <p:ph type="ftr" sz="quarter" idx="4"/>
          </p:nvPr>
        </p:nvSpPr>
        <p:spPr/>
        <p:txBody>
          <a:bodyPr/>
          <a:lstStyle/>
          <a:p>
            <a:pPr defTabSz="96621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VINE</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5"/>
          </p:nvPr>
        </p:nvSpPr>
        <p:spPr/>
        <p:txBody>
          <a:bodyPr/>
          <a:lstStyle/>
          <a:p>
            <a:fld id="{B4008EB6-D09E-4580-8CD6-DDB14511944F}" type="slidenum">
              <a:rPr lang="en-US" smtClean="0"/>
              <a:pPr/>
              <a:t>15</a:t>
            </a:fld>
            <a:endParaRPr lang="en-US" dirty="0"/>
          </a:p>
        </p:txBody>
      </p:sp>
    </p:spTree>
    <p:extLst>
      <p:ext uri="{BB962C8B-B14F-4D97-AF65-F5344CB8AC3E}">
        <p14:creationId xmlns:p14="http://schemas.microsoft.com/office/powerpoint/2010/main" val="14475822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EV Charging Open House Notes</a:t>
            </a:r>
            <a:endParaRPr lang="en-US" dirty="0"/>
          </a:p>
        </p:txBody>
      </p:sp>
      <p:sp>
        <p:nvSpPr>
          <p:cNvPr id="5" name="Footer Placeholder 4"/>
          <p:cNvSpPr>
            <a:spLocks noGrp="1"/>
          </p:cNvSpPr>
          <p:nvPr>
            <p:ph type="ftr" sz="quarter" idx="4"/>
          </p:nvPr>
        </p:nvSpPr>
        <p:spPr/>
        <p:txBody>
          <a:bodyPr/>
          <a:lstStyle/>
          <a:p>
            <a:pPr defTabSz="96621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VINE</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5"/>
          </p:nvPr>
        </p:nvSpPr>
        <p:spPr/>
        <p:txBody>
          <a:bodyPr/>
          <a:lstStyle/>
          <a:p>
            <a:fld id="{B4008EB6-D09E-4580-8CD6-DDB14511944F}" type="slidenum">
              <a:rPr lang="en-US" smtClean="0"/>
              <a:pPr/>
              <a:t>16</a:t>
            </a:fld>
            <a:endParaRPr lang="en-US" dirty="0"/>
          </a:p>
        </p:txBody>
      </p:sp>
    </p:spTree>
    <p:extLst>
      <p:ext uri="{BB962C8B-B14F-4D97-AF65-F5344CB8AC3E}">
        <p14:creationId xmlns:p14="http://schemas.microsoft.com/office/powerpoint/2010/main" val="18748304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an EV, since you cannot just pull into a gas station to fill up, range anxiety can be a thing. The cars will help you monitor energy use as you go.</a:t>
            </a:r>
          </a:p>
        </p:txBody>
      </p:sp>
      <p:sp>
        <p:nvSpPr>
          <p:cNvPr id="4" name="Header Placeholder 3"/>
          <p:cNvSpPr>
            <a:spLocks noGrp="1"/>
          </p:cNvSpPr>
          <p:nvPr>
            <p:ph type="hdr" sz="quarter"/>
          </p:nvPr>
        </p:nvSpPr>
        <p:spPr/>
        <p:txBody>
          <a:bodyPr/>
          <a:lstStyle/>
          <a:p>
            <a:r>
              <a:rPr lang="en-US"/>
              <a:t>EV Charging Open House Notes</a:t>
            </a:r>
            <a:endParaRPr lang="en-US" dirty="0"/>
          </a:p>
        </p:txBody>
      </p:sp>
      <p:sp>
        <p:nvSpPr>
          <p:cNvPr id="5" name="Footer Placeholder 4"/>
          <p:cNvSpPr>
            <a:spLocks noGrp="1"/>
          </p:cNvSpPr>
          <p:nvPr>
            <p:ph type="ftr" sz="quarter" idx="4"/>
          </p:nvPr>
        </p:nvSpPr>
        <p:spPr/>
        <p:txBody>
          <a:bodyPr/>
          <a:lstStyle/>
          <a:p>
            <a:pPr defTabSz="96621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VINE</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5"/>
          </p:nvPr>
        </p:nvSpPr>
        <p:spPr/>
        <p:txBody>
          <a:bodyPr/>
          <a:lstStyle/>
          <a:p>
            <a:fld id="{B4008EB6-D09E-4580-8CD6-DDB14511944F}" type="slidenum">
              <a:rPr lang="en-US" smtClean="0"/>
              <a:pPr/>
              <a:t>17</a:t>
            </a:fld>
            <a:endParaRPr lang="en-US" dirty="0"/>
          </a:p>
        </p:txBody>
      </p:sp>
    </p:spTree>
    <p:extLst>
      <p:ext uri="{BB962C8B-B14F-4D97-AF65-F5344CB8AC3E}">
        <p14:creationId xmlns:p14="http://schemas.microsoft.com/office/powerpoint/2010/main" val="38492103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EV Charging Open House Notes</a:t>
            </a:r>
            <a:endParaRPr lang="en-US" dirty="0"/>
          </a:p>
        </p:txBody>
      </p:sp>
      <p:sp>
        <p:nvSpPr>
          <p:cNvPr id="5" name="Footer Placeholder 4"/>
          <p:cNvSpPr>
            <a:spLocks noGrp="1"/>
          </p:cNvSpPr>
          <p:nvPr>
            <p:ph type="ftr" sz="quarter" idx="4"/>
          </p:nvPr>
        </p:nvSpPr>
        <p:spPr/>
        <p:txBody>
          <a:bodyPr/>
          <a:lstStyle/>
          <a:p>
            <a:pPr defTabSz="96621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VINE</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5"/>
          </p:nvPr>
        </p:nvSpPr>
        <p:spPr/>
        <p:txBody>
          <a:bodyPr/>
          <a:lstStyle/>
          <a:p>
            <a:fld id="{B4008EB6-D09E-4580-8CD6-DDB14511944F}" type="slidenum">
              <a:rPr lang="en-US" smtClean="0"/>
              <a:pPr/>
              <a:t>18</a:t>
            </a:fld>
            <a:endParaRPr lang="en-US" dirty="0"/>
          </a:p>
        </p:txBody>
      </p:sp>
    </p:spTree>
    <p:extLst>
      <p:ext uri="{BB962C8B-B14F-4D97-AF65-F5344CB8AC3E}">
        <p14:creationId xmlns:p14="http://schemas.microsoft.com/office/powerpoint/2010/main" val="34601163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EV Charging Open House Notes</a:t>
            </a:r>
            <a:endParaRPr lang="en-US" dirty="0"/>
          </a:p>
        </p:txBody>
      </p:sp>
      <p:sp>
        <p:nvSpPr>
          <p:cNvPr id="5" name="Footer Placeholder 4"/>
          <p:cNvSpPr>
            <a:spLocks noGrp="1"/>
          </p:cNvSpPr>
          <p:nvPr>
            <p:ph type="ftr" sz="quarter" idx="4"/>
          </p:nvPr>
        </p:nvSpPr>
        <p:spPr/>
        <p:txBody>
          <a:bodyPr/>
          <a:lstStyle/>
          <a:p>
            <a:pPr defTabSz="96621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VINE</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5"/>
          </p:nvPr>
        </p:nvSpPr>
        <p:spPr/>
        <p:txBody>
          <a:bodyPr/>
          <a:lstStyle/>
          <a:p>
            <a:fld id="{B4008EB6-D09E-4580-8CD6-DDB14511944F}" type="slidenum">
              <a:rPr lang="en-US" smtClean="0"/>
              <a:pPr/>
              <a:t>19</a:t>
            </a:fld>
            <a:endParaRPr lang="en-US" dirty="0"/>
          </a:p>
        </p:txBody>
      </p:sp>
    </p:spTree>
    <p:extLst>
      <p:ext uri="{BB962C8B-B14F-4D97-AF65-F5344CB8AC3E}">
        <p14:creationId xmlns:p14="http://schemas.microsoft.com/office/powerpoint/2010/main" val="2067241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half of the meeting will be dedicated to presenting this deck and having a discussion.</a:t>
            </a:r>
          </a:p>
          <a:p>
            <a:endParaRPr lang="en-US" dirty="0"/>
          </a:p>
          <a:p>
            <a:r>
              <a:rPr lang="en-US" dirty="0"/>
              <a:t>Following the club room portion, the group will walk through the garage.</a:t>
            </a:r>
          </a:p>
        </p:txBody>
      </p:sp>
      <p:sp>
        <p:nvSpPr>
          <p:cNvPr id="4" name="Header Placeholder 3"/>
          <p:cNvSpPr>
            <a:spLocks noGrp="1"/>
          </p:cNvSpPr>
          <p:nvPr>
            <p:ph type="hdr" sz="quarter"/>
          </p:nvPr>
        </p:nvSpPr>
        <p:spPr/>
        <p:txBody>
          <a:bodyPr/>
          <a:lstStyle/>
          <a:p>
            <a:r>
              <a:rPr lang="en-US"/>
              <a:t>EV Charging Open House Notes</a:t>
            </a:r>
            <a:endParaRPr lang="en-US" dirty="0"/>
          </a:p>
        </p:txBody>
      </p:sp>
      <p:sp>
        <p:nvSpPr>
          <p:cNvPr id="5" name="Footer Placeholder 4"/>
          <p:cNvSpPr>
            <a:spLocks noGrp="1"/>
          </p:cNvSpPr>
          <p:nvPr>
            <p:ph type="ftr" sz="quarter" idx="4"/>
          </p:nvPr>
        </p:nvSpPr>
        <p:spPr/>
        <p:txBody>
          <a:bodyPr/>
          <a:lstStyle/>
          <a:p>
            <a:pPr defTabSz="966211"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VINE</a:t>
            </a:r>
          </a:p>
        </p:txBody>
      </p:sp>
      <p:sp>
        <p:nvSpPr>
          <p:cNvPr id="7" name="Slide Number Placeholder 6"/>
          <p:cNvSpPr>
            <a:spLocks noGrp="1"/>
          </p:cNvSpPr>
          <p:nvPr>
            <p:ph type="sldNum" sz="quarter" idx="5"/>
          </p:nvPr>
        </p:nvSpPr>
        <p:spPr/>
        <p:txBody>
          <a:bodyPr/>
          <a:lstStyle/>
          <a:p>
            <a:fld id="{B4008EB6-D09E-4580-8CD6-DDB14511944F}" type="slidenum">
              <a:rPr lang="en-US" smtClean="0"/>
              <a:pPr/>
              <a:t>2</a:t>
            </a:fld>
            <a:endParaRPr lang="en-US" dirty="0"/>
          </a:p>
        </p:txBody>
      </p:sp>
    </p:spTree>
    <p:extLst>
      <p:ext uri="{BB962C8B-B14F-4D97-AF65-F5344CB8AC3E}">
        <p14:creationId xmlns:p14="http://schemas.microsoft.com/office/powerpoint/2010/main" val="4634064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EV Charging Open House Notes</a:t>
            </a:r>
            <a:endParaRPr lang="en-US" dirty="0"/>
          </a:p>
        </p:txBody>
      </p:sp>
      <p:sp>
        <p:nvSpPr>
          <p:cNvPr id="5" name="Footer Placeholder 4"/>
          <p:cNvSpPr>
            <a:spLocks noGrp="1"/>
          </p:cNvSpPr>
          <p:nvPr>
            <p:ph type="ftr" sz="quarter" idx="4"/>
          </p:nvPr>
        </p:nvSpPr>
        <p:spPr/>
        <p:txBody>
          <a:bodyPr/>
          <a:lstStyle/>
          <a:p>
            <a:pPr defTabSz="96621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VINE</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5"/>
          </p:nvPr>
        </p:nvSpPr>
        <p:spPr/>
        <p:txBody>
          <a:bodyPr/>
          <a:lstStyle/>
          <a:p>
            <a:fld id="{B4008EB6-D09E-4580-8CD6-DDB14511944F}" type="slidenum">
              <a:rPr lang="en-US" smtClean="0"/>
              <a:pPr/>
              <a:t>20</a:t>
            </a:fld>
            <a:endParaRPr lang="en-US" dirty="0"/>
          </a:p>
        </p:txBody>
      </p:sp>
    </p:spTree>
    <p:extLst>
      <p:ext uri="{BB962C8B-B14F-4D97-AF65-F5344CB8AC3E}">
        <p14:creationId xmlns:p14="http://schemas.microsoft.com/office/powerpoint/2010/main" val="37255669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Leaf, Bolt, Model 3 are super popular cars out there now.</a:t>
            </a:r>
          </a:p>
        </p:txBody>
      </p:sp>
      <p:sp>
        <p:nvSpPr>
          <p:cNvPr id="4" name="Header Placeholder 3"/>
          <p:cNvSpPr>
            <a:spLocks noGrp="1"/>
          </p:cNvSpPr>
          <p:nvPr>
            <p:ph type="hdr" sz="quarter"/>
          </p:nvPr>
        </p:nvSpPr>
        <p:spPr/>
        <p:txBody>
          <a:bodyPr/>
          <a:lstStyle/>
          <a:p>
            <a:r>
              <a:rPr lang="en-US"/>
              <a:t>EV Charging Open House Notes</a:t>
            </a:r>
            <a:endParaRPr lang="en-US" dirty="0"/>
          </a:p>
        </p:txBody>
      </p:sp>
      <p:sp>
        <p:nvSpPr>
          <p:cNvPr id="5" name="Footer Placeholder 4"/>
          <p:cNvSpPr>
            <a:spLocks noGrp="1"/>
          </p:cNvSpPr>
          <p:nvPr>
            <p:ph type="ftr" sz="quarter" idx="4"/>
          </p:nvPr>
        </p:nvSpPr>
        <p:spPr/>
        <p:txBody>
          <a:bodyPr/>
          <a:lstStyle/>
          <a:p>
            <a:pPr defTabSz="96621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VINE</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5"/>
          </p:nvPr>
        </p:nvSpPr>
        <p:spPr/>
        <p:txBody>
          <a:bodyPr/>
          <a:lstStyle/>
          <a:p>
            <a:fld id="{B4008EB6-D09E-4580-8CD6-DDB14511944F}" type="slidenum">
              <a:rPr lang="en-US" smtClean="0"/>
              <a:pPr/>
              <a:t>21</a:t>
            </a:fld>
            <a:endParaRPr lang="en-US" dirty="0"/>
          </a:p>
        </p:txBody>
      </p:sp>
    </p:spTree>
    <p:extLst>
      <p:ext uri="{BB962C8B-B14F-4D97-AF65-F5344CB8AC3E}">
        <p14:creationId xmlns:p14="http://schemas.microsoft.com/office/powerpoint/2010/main" val="455606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Lots of popular options!</a:t>
            </a:r>
          </a:p>
        </p:txBody>
      </p:sp>
      <p:sp>
        <p:nvSpPr>
          <p:cNvPr id="4" name="Header Placeholder 3"/>
          <p:cNvSpPr>
            <a:spLocks noGrp="1"/>
          </p:cNvSpPr>
          <p:nvPr>
            <p:ph type="hdr" sz="quarter"/>
          </p:nvPr>
        </p:nvSpPr>
        <p:spPr/>
        <p:txBody>
          <a:bodyPr/>
          <a:lstStyle/>
          <a:p>
            <a:r>
              <a:rPr lang="en-US"/>
              <a:t>EV Charging Open House Notes</a:t>
            </a:r>
            <a:endParaRPr lang="en-US" dirty="0"/>
          </a:p>
        </p:txBody>
      </p:sp>
      <p:sp>
        <p:nvSpPr>
          <p:cNvPr id="5" name="Footer Placeholder 4"/>
          <p:cNvSpPr>
            <a:spLocks noGrp="1"/>
          </p:cNvSpPr>
          <p:nvPr>
            <p:ph type="ftr" sz="quarter" idx="4"/>
          </p:nvPr>
        </p:nvSpPr>
        <p:spPr/>
        <p:txBody>
          <a:bodyPr/>
          <a:lstStyle/>
          <a:p>
            <a:pPr defTabSz="96621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VINE</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5"/>
          </p:nvPr>
        </p:nvSpPr>
        <p:spPr/>
        <p:txBody>
          <a:bodyPr/>
          <a:lstStyle/>
          <a:p>
            <a:fld id="{B4008EB6-D09E-4580-8CD6-DDB14511944F}" type="slidenum">
              <a:rPr lang="en-US" smtClean="0"/>
              <a:pPr/>
              <a:t>22</a:t>
            </a:fld>
            <a:endParaRPr lang="en-US" dirty="0"/>
          </a:p>
        </p:txBody>
      </p:sp>
    </p:spTree>
    <p:extLst>
      <p:ext uri="{BB962C8B-B14F-4D97-AF65-F5344CB8AC3E}">
        <p14:creationId xmlns:p14="http://schemas.microsoft.com/office/powerpoint/2010/main" val="27733110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EV Charging Open House Notes</a:t>
            </a:r>
            <a:endParaRPr lang="en-US" dirty="0"/>
          </a:p>
        </p:txBody>
      </p:sp>
      <p:sp>
        <p:nvSpPr>
          <p:cNvPr id="5" name="Footer Placeholder 4"/>
          <p:cNvSpPr>
            <a:spLocks noGrp="1"/>
          </p:cNvSpPr>
          <p:nvPr>
            <p:ph type="ftr" sz="quarter" idx="4"/>
          </p:nvPr>
        </p:nvSpPr>
        <p:spPr/>
        <p:txBody>
          <a:bodyPr/>
          <a:lstStyle/>
          <a:p>
            <a:pPr defTabSz="96621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VINE</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5"/>
          </p:nvPr>
        </p:nvSpPr>
        <p:spPr/>
        <p:txBody>
          <a:bodyPr/>
          <a:lstStyle/>
          <a:p>
            <a:fld id="{B4008EB6-D09E-4580-8CD6-DDB14511944F}" type="slidenum">
              <a:rPr lang="en-US" smtClean="0"/>
              <a:pPr/>
              <a:t>23</a:t>
            </a:fld>
            <a:endParaRPr lang="en-US" dirty="0"/>
          </a:p>
        </p:txBody>
      </p:sp>
    </p:spTree>
    <p:extLst>
      <p:ext uri="{BB962C8B-B14F-4D97-AF65-F5344CB8AC3E}">
        <p14:creationId xmlns:p14="http://schemas.microsoft.com/office/powerpoint/2010/main" val="21771750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EV Charging Open House Notes</a:t>
            </a:r>
            <a:endParaRPr lang="en-US" dirty="0"/>
          </a:p>
        </p:txBody>
      </p:sp>
      <p:sp>
        <p:nvSpPr>
          <p:cNvPr id="5" name="Footer Placeholder 4"/>
          <p:cNvSpPr>
            <a:spLocks noGrp="1"/>
          </p:cNvSpPr>
          <p:nvPr>
            <p:ph type="ftr" sz="quarter" idx="4"/>
          </p:nvPr>
        </p:nvSpPr>
        <p:spPr/>
        <p:txBody>
          <a:bodyPr/>
          <a:lstStyle/>
          <a:p>
            <a:pPr defTabSz="96621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VINE</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5"/>
          </p:nvPr>
        </p:nvSpPr>
        <p:spPr/>
        <p:txBody>
          <a:bodyPr/>
          <a:lstStyle/>
          <a:p>
            <a:fld id="{B4008EB6-D09E-4580-8CD6-DDB14511944F}" type="slidenum">
              <a:rPr lang="en-US" smtClean="0"/>
              <a:pPr/>
              <a:t>24</a:t>
            </a:fld>
            <a:endParaRPr lang="en-US" dirty="0"/>
          </a:p>
        </p:txBody>
      </p:sp>
    </p:spTree>
    <p:extLst>
      <p:ext uri="{BB962C8B-B14F-4D97-AF65-F5344CB8AC3E}">
        <p14:creationId xmlns:p14="http://schemas.microsoft.com/office/powerpoint/2010/main" val="5674735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EV Charging Open House Notes</a:t>
            </a:r>
            <a:endParaRPr lang="en-US" dirty="0"/>
          </a:p>
        </p:txBody>
      </p:sp>
      <p:sp>
        <p:nvSpPr>
          <p:cNvPr id="5" name="Footer Placeholder 4"/>
          <p:cNvSpPr>
            <a:spLocks noGrp="1"/>
          </p:cNvSpPr>
          <p:nvPr>
            <p:ph type="ftr" sz="quarter" idx="4"/>
          </p:nvPr>
        </p:nvSpPr>
        <p:spPr/>
        <p:txBody>
          <a:bodyPr/>
          <a:lstStyle/>
          <a:p>
            <a:pPr defTabSz="96621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VINE</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5"/>
          </p:nvPr>
        </p:nvSpPr>
        <p:spPr/>
        <p:txBody>
          <a:bodyPr/>
          <a:lstStyle/>
          <a:p>
            <a:fld id="{B4008EB6-D09E-4580-8CD6-DDB14511944F}" type="slidenum">
              <a:rPr lang="en-US" smtClean="0"/>
              <a:pPr/>
              <a:t>25</a:t>
            </a:fld>
            <a:endParaRPr lang="en-US" dirty="0"/>
          </a:p>
        </p:txBody>
      </p:sp>
    </p:spTree>
    <p:extLst>
      <p:ext uri="{BB962C8B-B14F-4D97-AF65-F5344CB8AC3E}">
        <p14:creationId xmlns:p14="http://schemas.microsoft.com/office/powerpoint/2010/main" val="28734290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EV Charging Open House Notes</a:t>
            </a:r>
            <a:endParaRPr lang="en-US" dirty="0"/>
          </a:p>
        </p:txBody>
      </p:sp>
      <p:sp>
        <p:nvSpPr>
          <p:cNvPr id="5" name="Footer Placeholder 4"/>
          <p:cNvSpPr>
            <a:spLocks noGrp="1"/>
          </p:cNvSpPr>
          <p:nvPr>
            <p:ph type="ftr" sz="quarter" idx="4"/>
          </p:nvPr>
        </p:nvSpPr>
        <p:spPr/>
        <p:txBody>
          <a:bodyPr/>
          <a:lstStyle/>
          <a:p>
            <a:pPr defTabSz="96621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VINE</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5"/>
          </p:nvPr>
        </p:nvSpPr>
        <p:spPr/>
        <p:txBody>
          <a:bodyPr/>
          <a:lstStyle/>
          <a:p>
            <a:fld id="{B4008EB6-D09E-4580-8CD6-DDB14511944F}" type="slidenum">
              <a:rPr lang="en-US" smtClean="0"/>
              <a:pPr/>
              <a:t>26</a:t>
            </a:fld>
            <a:endParaRPr lang="en-US" dirty="0"/>
          </a:p>
        </p:txBody>
      </p:sp>
    </p:spTree>
    <p:extLst>
      <p:ext uri="{BB962C8B-B14F-4D97-AF65-F5344CB8AC3E}">
        <p14:creationId xmlns:p14="http://schemas.microsoft.com/office/powerpoint/2010/main" val="432052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Level 1 charging can take more than 1-2 days to charge some electric cars, it’s very trickle.</a:t>
            </a:r>
          </a:p>
          <a:p>
            <a:endParaRPr lang="en-US" dirty="0"/>
          </a:p>
          <a:p>
            <a:r>
              <a:rPr lang="en-US" b="1" dirty="0"/>
              <a:t>Level 2 charging is the ideal home charging situation.</a:t>
            </a:r>
          </a:p>
          <a:p>
            <a:endParaRPr lang="en-US" dirty="0"/>
          </a:p>
          <a:p>
            <a:r>
              <a:rPr lang="en-US" dirty="0"/>
              <a:t>Level 3 is used while traveling typically.</a:t>
            </a:r>
          </a:p>
        </p:txBody>
      </p:sp>
      <p:sp>
        <p:nvSpPr>
          <p:cNvPr id="4" name="Header Placeholder 3"/>
          <p:cNvSpPr>
            <a:spLocks noGrp="1"/>
          </p:cNvSpPr>
          <p:nvPr>
            <p:ph type="hdr" sz="quarter"/>
          </p:nvPr>
        </p:nvSpPr>
        <p:spPr/>
        <p:txBody>
          <a:bodyPr/>
          <a:lstStyle/>
          <a:p>
            <a:r>
              <a:rPr lang="en-US"/>
              <a:t>EV Charging Open House Notes</a:t>
            </a:r>
            <a:endParaRPr lang="en-US" dirty="0"/>
          </a:p>
        </p:txBody>
      </p:sp>
      <p:sp>
        <p:nvSpPr>
          <p:cNvPr id="5" name="Footer Placeholder 4"/>
          <p:cNvSpPr>
            <a:spLocks noGrp="1"/>
          </p:cNvSpPr>
          <p:nvPr>
            <p:ph type="ftr" sz="quarter" idx="4"/>
          </p:nvPr>
        </p:nvSpPr>
        <p:spPr/>
        <p:txBody>
          <a:bodyPr/>
          <a:lstStyle/>
          <a:p>
            <a:pPr defTabSz="96621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VINE</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5"/>
          </p:nvPr>
        </p:nvSpPr>
        <p:spPr/>
        <p:txBody>
          <a:bodyPr/>
          <a:lstStyle/>
          <a:p>
            <a:fld id="{B4008EB6-D09E-4580-8CD6-DDB14511944F}" type="slidenum">
              <a:rPr lang="en-US" smtClean="0"/>
              <a:pPr/>
              <a:t>27</a:t>
            </a:fld>
            <a:endParaRPr lang="en-US" dirty="0"/>
          </a:p>
        </p:txBody>
      </p:sp>
    </p:spTree>
    <p:extLst>
      <p:ext uri="{BB962C8B-B14F-4D97-AF65-F5344CB8AC3E}">
        <p14:creationId xmlns:p14="http://schemas.microsoft.com/office/powerpoint/2010/main" val="2074981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screenshots are from a Tesla Model 3.</a:t>
            </a:r>
          </a:p>
          <a:p>
            <a:endParaRPr lang="en-US" dirty="0"/>
          </a:p>
          <a:p>
            <a:r>
              <a:rPr lang="en-US" dirty="0"/>
              <a:t>On the left is an iPhone app giving you status updates during a charge. When charging hits the limit you want to charge to, a notification comes to the phone and it shuts off charging.</a:t>
            </a:r>
          </a:p>
          <a:p>
            <a:endParaRPr lang="en-US" dirty="0"/>
          </a:p>
          <a:p>
            <a:r>
              <a:rPr lang="en-US" dirty="0"/>
              <a:t>Inside the car you can see a similar view, configure scheduled charging each day, etc.</a:t>
            </a:r>
          </a:p>
        </p:txBody>
      </p:sp>
      <p:sp>
        <p:nvSpPr>
          <p:cNvPr id="4" name="Header Placeholder 3"/>
          <p:cNvSpPr>
            <a:spLocks noGrp="1"/>
          </p:cNvSpPr>
          <p:nvPr>
            <p:ph type="hdr" sz="quarter"/>
          </p:nvPr>
        </p:nvSpPr>
        <p:spPr/>
        <p:txBody>
          <a:bodyPr/>
          <a:lstStyle/>
          <a:p>
            <a:r>
              <a:rPr lang="en-US"/>
              <a:t>EV Charging Open House Notes</a:t>
            </a:r>
            <a:endParaRPr lang="en-US" dirty="0"/>
          </a:p>
        </p:txBody>
      </p:sp>
      <p:sp>
        <p:nvSpPr>
          <p:cNvPr id="5" name="Footer Placeholder 4"/>
          <p:cNvSpPr>
            <a:spLocks noGrp="1"/>
          </p:cNvSpPr>
          <p:nvPr>
            <p:ph type="ftr" sz="quarter" idx="4"/>
          </p:nvPr>
        </p:nvSpPr>
        <p:spPr/>
        <p:txBody>
          <a:bodyPr/>
          <a:lstStyle/>
          <a:p>
            <a:pPr defTabSz="96621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VINE</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5"/>
          </p:nvPr>
        </p:nvSpPr>
        <p:spPr/>
        <p:txBody>
          <a:bodyPr/>
          <a:lstStyle/>
          <a:p>
            <a:fld id="{B4008EB6-D09E-4580-8CD6-DDB14511944F}" type="slidenum">
              <a:rPr lang="en-US" smtClean="0"/>
              <a:pPr/>
              <a:t>28</a:t>
            </a:fld>
            <a:endParaRPr lang="en-US" dirty="0"/>
          </a:p>
        </p:txBody>
      </p:sp>
    </p:spTree>
    <p:extLst>
      <p:ext uri="{BB962C8B-B14F-4D97-AF65-F5344CB8AC3E}">
        <p14:creationId xmlns:p14="http://schemas.microsoft.com/office/powerpoint/2010/main" val="32057630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EV Charging Open House Notes</a:t>
            </a:r>
            <a:endParaRPr lang="en-US" dirty="0"/>
          </a:p>
        </p:txBody>
      </p:sp>
      <p:sp>
        <p:nvSpPr>
          <p:cNvPr id="5" name="Footer Placeholder 4"/>
          <p:cNvSpPr>
            <a:spLocks noGrp="1"/>
          </p:cNvSpPr>
          <p:nvPr>
            <p:ph type="ftr" sz="quarter" idx="4"/>
          </p:nvPr>
        </p:nvSpPr>
        <p:spPr/>
        <p:txBody>
          <a:bodyPr/>
          <a:lstStyle/>
          <a:p>
            <a:pPr defTabSz="96621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VINE</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5"/>
          </p:nvPr>
        </p:nvSpPr>
        <p:spPr/>
        <p:txBody>
          <a:bodyPr/>
          <a:lstStyle/>
          <a:p>
            <a:fld id="{B4008EB6-D09E-4580-8CD6-DDB14511944F}" type="slidenum">
              <a:rPr lang="en-US" smtClean="0"/>
              <a:pPr/>
              <a:t>29</a:t>
            </a:fld>
            <a:endParaRPr lang="en-US" dirty="0"/>
          </a:p>
        </p:txBody>
      </p:sp>
    </p:spTree>
    <p:extLst>
      <p:ext uri="{BB962C8B-B14F-4D97-AF65-F5344CB8AC3E}">
        <p14:creationId xmlns:p14="http://schemas.microsoft.com/office/powerpoint/2010/main" val="520375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Goals</a:t>
            </a:r>
          </a:p>
          <a:p>
            <a:pPr marL="171450" indent="-171450">
              <a:buFont typeface="Arial" panose="020B0604020202020204" pitchFamily="34" charset="0"/>
              <a:buChar char="•"/>
            </a:pPr>
            <a:r>
              <a:rPr lang="en-US" dirty="0"/>
              <a:t>Information broadly made available to interested community members</a:t>
            </a:r>
          </a:p>
          <a:p>
            <a:pPr marL="171450" indent="-171450">
              <a:buFont typeface="Arial" panose="020B0604020202020204" pitchFamily="34" charset="0"/>
              <a:buChar char="•"/>
            </a:pPr>
            <a:r>
              <a:rPr lang="en-US" dirty="0"/>
              <a:t>Understanding of the electrical capacity or upgrades that would help with the infrastructure</a:t>
            </a:r>
          </a:p>
          <a:p>
            <a:pPr marL="171450" indent="-171450">
              <a:buFont typeface="Arial" panose="020B0604020202020204" pitchFamily="34" charset="0"/>
              <a:buChar char="•"/>
            </a:pPr>
            <a:r>
              <a:rPr lang="en-US" dirty="0"/>
              <a:t>Networking and meeting the interested community</a:t>
            </a:r>
          </a:p>
          <a:p>
            <a:pPr marL="171450" indent="-171450">
              <a:buFont typeface="Arial" panose="020B0604020202020204" pitchFamily="34" charset="0"/>
              <a:buChar char="•"/>
            </a:pPr>
            <a:r>
              <a:rPr lang="en-US" b="0" dirty="0"/>
              <a:t>To launch in 2019 a policy to help support EV ownership in the condo by allowing for Limited Common parking space investments to be made by owners in electrical charging equipment</a:t>
            </a:r>
          </a:p>
          <a:p>
            <a:endParaRPr lang="en-US" dirty="0"/>
          </a:p>
          <a:p>
            <a:r>
              <a:rPr lang="en-US" dirty="0"/>
              <a:t>Learning Outcome</a:t>
            </a:r>
          </a:p>
          <a:p>
            <a:pPr marL="171450" indent="-171450">
              <a:buFont typeface="Arial" panose="020B0604020202020204" pitchFamily="34" charset="0"/>
              <a:buChar char="•"/>
            </a:pPr>
            <a:r>
              <a:rPr lang="en-US" dirty="0"/>
              <a:t>Community members will have a much more full understanding of Electric Vehicles</a:t>
            </a:r>
          </a:p>
          <a:p>
            <a:pPr marL="171450" indent="-171450">
              <a:buFont typeface="Arial" panose="020B0604020202020204" pitchFamily="34" charset="0"/>
              <a:buChar char="•"/>
            </a:pPr>
            <a:r>
              <a:rPr lang="en-US" dirty="0"/>
              <a:t>Aware of types of plug-in electric cars (PHEV and EV)</a:t>
            </a:r>
          </a:p>
          <a:p>
            <a:pPr marL="171450" indent="-171450">
              <a:buFont typeface="Arial" panose="020B0604020202020204" pitchFamily="34" charset="0"/>
              <a:buChar char="•"/>
            </a:pPr>
            <a:r>
              <a:rPr lang="en-US" dirty="0"/>
              <a:t>Awareness of charging terminology and types of technology</a:t>
            </a:r>
          </a:p>
          <a:p>
            <a:pPr marL="171450" indent="-171450">
              <a:buFont typeface="Arial" panose="020B0604020202020204" pitchFamily="34" charset="0"/>
              <a:buChar char="•"/>
            </a:pPr>
            <a:endParaRPr lang="en-US" dirty="0"/>
          </a:p>
        </p:txBody>
      </p:sp>
      <p:sp>
        <p:nvSpPr>
          <p:cNvPr id="4" name="Header Placeholder 3"/>
          <p:cNvSpPr>
            <a:spLocks noGrp="1"/>
          </p:cNvSpPr>
          <p:nvPr>
            <p:ph type="hdr" sz="quarter"/>
          </p:nvPr>
        </p:nvSpPr>
        <p:spPr/>
        <p:txBody>
          <a:bodyPr/>
          <a:lstStyle/>
          <a:p>
            <a:r>
              <a:rPr lang="en-US"/>
              <a:t>EV Charging Open House Notes</a:t>
            </a:r>
            <a:endParaRPr lang="en-US" dirty="0"/>
          </a:p>
        </p:txBody>
      </p:sp>
      <p:sp>
        <p:nvSpPr>
          <p:cNvPr id="5" name="Footer Placeholder 4"/>
          <p:cNvSpPr>
            <a:spLocks noGrp="1"/>
          </p:cNvSpPr>
          <p:nvPr>
            <p:ph type="ftr" sz="quarter" idx="4"/>
          </p:nvPr>
        </p:nvSpPr>
        <p:spPr/>
        <p:txBody>
          <a:bodyPr/>
          <a:lstStyle/>
          <a:p>
            <a:pPr defTabSz="966211"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VINE</a:t>
            </a:r>
          </a:p>
        </p:txBody>
      </p:sp>
      <p:sp>
        <p:nvSpPr>
          <p:cNvPr id="7" name="Slide Number Placeholder 6"/>
          <p:cNvSpPr>
            <a:spLocks noGrp="1"/>
          </p:cNvSpPr>
          <p:nvPr>
            <p:ph type="sldNum" sz="quarter" idx="5"/>
          </p:nvPr>
        </p:nvSpPr>
        <p:spPr/>
        <p:txBody>
          <a:bodyPr/>
          <a:lstStyle/>
          <a:p>
            <a:fld id="{B4008EB6-D09E-4580-8CD6-DDB14511944F}" type="slidenum">
              <a:rPr lang="en-US" smtClean="0"/>
              <a:pPr/>
              <a:t>3</a:t>
            </a:fld>
            <a:endParaRPr lang="en-US" dirty="0"/>
          </a:p>
        </p:txBody>
      </p:sp>
    </p:spTree>
    <p:extLst>
      <p:ext uri="{BB962C8B-B14F-4D97-AF65-F5344CB8AC3E}">
        <p14:creationId xmlns:p14="http://schemas.microsoft.com/office/powerpoint/2010/main" val="42471442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Plugshare.com and its apps: a community where people post info about nearby chargers, the types of connectors, whether it is a paid charger, or how much it costs, etc. Very helpful to help with planning! Many hotels have chargers just for their registered guests while shopping malls and movie theaters often have charging as a free or cheap amenity.</a:t>
            </a:r>
          </a:p>
        </p:txBody>
      </p:sp>
      <p:sp>
        <p:nvSpPr>
          <p:cNvPr id="4" name="Header Placeholder 3"/>
          <p:cNvSpPr>
            <a:spLocks noGrp="1"/>
          </p:cNvSpPr>
          <p:nvPr>
            <p:ph type="hdr" sz="quarter"/>
          </p:nvPr>
        </p:nvSpPr>
        <p:spPr/>
        <p:txBody>
          <a:bodyPr/>
          <a:lstStyle/>
          <a:p>
            <a:r>
              <a:rPr lang="en-US"/>
              <a:t>EV Charging Open House Notes</a:t>
            </a:r>
            <a:endParaRPr lang="en-US" dirty="0"/>
          </a:p>
        </p:txBody>
      </p:sp>
      <p:sp>
        <p:nvSpPr>
          <p:cNvPr id="5" name="Footer Placeholder 4"/>
          <p:cNvSpPr>
            <a:spLocks noGrp="1"/>
          </p:cNvSpPr>
          <p:nvPr>
            <p:ph type="ftr" sz="quarter" idx="4"/>
          </p:nvPr>
        </p:nvSpPr>
        <p:spPr/>
        <p:txBody>
          <a:bodyPr/>
          <a:lstStyle/>
          <a:p>
            <a:pPr defTabSz="96621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VINE</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5"/>
          </p:nvPr>
        </p:nvSpPr>
        <p:spPr/>
        <p:txBody>
          <a:bodyPr/>
          <a:lstStyle/>
          <a:p>
            <a:fld id="{B4008EB6-D09E-4580-8CD6-DDB14511944F}" type="slidenum">
              <a:rPr lang="en-US" smtClean="0"/>
              <a:pPr/>
              <a:t>30</a:t>
            </a:fld>
            <a:endParaRPr lang="en-US" dirty="0"/>
          </a:p>
        </p:txBody>
      </p:sp>
    </p:spTree>
    <p:extLst>
      <p:ext uri="{BB962C8B-B14F-4D97-AF65-F5344CB8AC3E}">
        <p14:creationId xmlns:p14="http://schemas.microsoft.com/office/powerpoint/2010/main" val="22841311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Chargepoint.com is the largest network of chargers. With a phone app or a small key fob you can gain access to start the charging. Rates are set by property owners or their network and vary quite a bit. Their app shows real-time availability of how many chargers are in use.</a:t>
            </a:r>
          </a:p>
        </p:txBody>
      </p:sp>
      <p:sp>
        <p:nvSpPr>
          <p:cNvPr id="4" name="Header Placeholder 3"/>
          <p:cNvSpPr>
            <a:spLocks noGrp="1"/>
          </p:cNvSpPr>
          <p:nvPr>
            <p:ph type="hdr" sz="quarter"/>
          </p:nvPr>
        </p:nvSpPr>
        <p:spPr/>
        <p:txBody>
          <a:bodyPr/>
          <a:lstStyle/>
          <a:p>
            <a:r>
              <a:rPr lang="en-US"/>
              <a:t>EV Charging Open House Notes</a:t>
            </a:r>
            <a:endParaRPr lang="en-US" dirty="0"/>
          </a:p>
        </p:txBody>
      </p:sp>
      <p:sp>
        <p:nvSpPr>
          <p:cNvPr id="5" name="Footer Placeholder 4"/>
          <p:cNvSpPr>
            <a:spLocks noGrp="1"/>
          </p:cNvSpPr>
          <p:nvPr>
            <p:ph type="ftr" sz="quarter" idx="4"/>
          </p:nvPr>
        </p:nvSpPr>
        <p:spPr/>
        <p:txBody>
          <a:bodyPr/>
          <a:lstStyle/>
          <a:p>
            <a:pPr defTabSz="96621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VINE</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5"/>
          </p:nvPr>
        </p:nvSpPr>
        <p:spPr/>
        <p:txBody>
          <a:bodyPr/>
          <a:lstStyle/>
          <a:p>
            <a:fld id="{B4008EB6-D09E-4580-8CD6-DDB14511944F}" type="slidenum">
              <a:rPr lang="en-US" smtClean="0"/>
              <a:pPr/>
              <a:t>31</a:t>
            </a:fld>
            <a:endParaRPr lang="en-US" dirty="0"/>
          </a:p>
        </p:txBody>
      </p:sp>
    </p:spTree>
    <p:extLst>
      <p:ext uri="{BB962C8B-B14F-4D97-AF65-F5344CB8AC3E}">
        <p14:creationId xmlns:p14="http://schemas.microsoft.com/office/powerpoint/2010/main" val="21960581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ChargePoint tracks over time your charging, how much energy you have put in the car through their stations, costs, etc.</a:t>
            </a:r>
          </a:p>
        </p:txBody>
      </p:sp>
      <p:sp>
        <p:nvSpPr>
          <p:cNvPr id="4" name="Header Placeholder 3"/>
          <p:cNvSpPr>
            <a:spLocks noGrp="1"/>
          </p:cNvSpPr>
          <p:nvPr>
            <p:ph type="hdr" sz="quarter"/>
          </p:nvPr>
        </p:nvSpPr>
        <p:spPr/>
        <p:txBody>
          <a:bodyPr/>
          <a:lstStyle/>
          <a:p>
            <a:r>
              <a:rPr lang="en-US"/>
              <a:t>EV Charging Open House Notes</a:t>
            </a:r>
            <a:endParaRPr lang="en-US" dirty="0"/>
          </a:p>
        </p:txBody>
      </p:sp>
      <p:sp>
        <p:nvSpPr>
          <p:cNvPr id="5" name="Footer Placeholder 4"/>
          <p:cNvSpPr>
            <a:spLocks noGrp="1"/>
          </p:cNvSpPr>
          <p:nvPr>
            <p:ph type="ftr" sz="quarter" idx="4"/>
          </p:nvPr>
        </p:nvSpPr>
        <p:spPr/>
        <p:txBody>
          <a:bodyPr/>
          <a:lstStyle/>
          <a:p>
            <a:pPr defTabSz="96621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VINE</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5"/>
          </p:nvPr>
        </p:nvSpPr>
        <p:spPr/>
        <p:txBody>
          <a:bodyPr/>
          <a:lstStyle/>
          <a:p>
            <a:fld id="{B4008EB6-D09E-4580-8CD6-DDB14511944F}" type="slidenum">
              <a:rPr lang="en-US" smtClean="0"/>
              <a:pPr/>
              <a:t>32</a:t>
            </a:fld>
            <a:endParaRPr lang="en-US" dirty="0"/>
          </a:p>
        </p:txBody>
      </p:sp>
    </p:spTree>
    <p:extLst>
      <p:ext uri="{BB962C8B-B14F-4D97-AF65-F5344CB8AC3E}">
        <p14:creationId xmlns:p14="http://schemas.microsoft.com/office/powerpoint/2010/main" val="32082020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places have free charging, or with paid parking, charging is free. Here is one of the UW medical center charging bays with 4 charging stations for example.</a:t>
            </a:r>
          </a:p>
        </p:txBody>
      </p:sp>
      <p:sp>
        <p:nvSpPr>
          <p:cNvPr id="4" name="Header Placeholder 3"/>
          <p:cNvSpPr>
            <a:spLocks noGrp="1"/>
          </p:cNvSpPr>
          <p:nvPr>
            <p:ph type="hdr" sz="quarter"/>
          </p:nvPr>
        </p:nvSpPr>
        <p:spPr/>
        <p:txBody>
          <a:bodyPr/>
          <a:lstStyle/>
          <a:p>
            <a:r>
              <a:rPr lang="en-US"/>
              <a:t>EV Charging Open House Notes</a:t>
            </a:r>
            <a:endParaRPr lang="en-US" dirty="0"/>
          </a:p>
        </p:txBody>
      </p:sp>
      <p:sp>
        <p:nvSpPr>
          <p:cNvPr id="5" name="Footer Placeholder 4"/>
          <p:cNvSpPr>
            <a:spLocks noGrp="1"/>
          </p:cNvSpPr>
          <p:nvPr>
            <p:ph type="ftr" sz="quarter" idx="4"/>
          </p:nvPr>
        </p:nvSpPr>
        <p:spPr/>
        <p:txBody>
          <a:bodyPr/>
          <a:lstStyle/>
          <a:p>
            <a:pPr defTabSz="96621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VINE</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5"/>
          </p:nvPr>
        </p:nvSpPr>
        <p:spPr/>
        <p:txBody>
          <a:bodyPr/>
          <a:lstStyle/>
          <a:p>
            <a:fld id="{B4008EB6-D09E-4580-8CD6-DDB14511944F}" type="slidenum">
              <a:rPr lang="en-US" smtClean="0"/>
              <a:pPr/>
              <a:t>33</a:t>
            </a:fld>
            <a:endParaRPr lang="en-US" dirty="0"/>
          </a:p>
        </p:txBody>
      </p:sp>
    </p:spTree>
    <p:extLst>
      <p:ext uri="{BB962C8B-B14F-4D97-AF65-F5344CB8AC3E}">
        <p14:creationId xmlns:p14="http://schemas.microsoft.com/office/powerpoint/2010/main" val="9283097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charging spots powered by ChargePoint in a corporate employer, open to their employees, with different rates depending on whether carpooling (free!) or not.</a:t>
            </a:r>
          </a:p>
        </p:txBody>
      </p:sp>
      <p:sp>
        <p:nvSpPr>
          <p:cNvPr id="4" name="Header Placeholder 3"/>
          <p:cNvSpPr>
            <a:spLocks noGrp="1"/>
          </p:cNvSpPr>
          <p:nvPr>
            <p:ph type="hdr" sz="quarter"/>
          </p:nvPr>
        </p:nvSpPr>
        <p:spPr/>
        <p:txBody>
          <a:bodyPr/>
          <a:lstStyle/>
          <a:p>
            <a:r>
              <a:rPr lang="en-US"/>
              <a:t>EV Charging Open House Notes</a:t>
            </a:r>
            <a:endParaRPr lang="en-US" dirty="0"/>
          </a:p>
        </p:txBody>
      </p:sp>
      <p:sp>
        <p:nvSpPr>
          <p:cNvPr id="5" name="Footer Placeholder 4"/>
          <p:cNvSpPr>
            <a:spLocks noGrp="1"/>
          </p:cNvSpPr>
          <p:nvPr>
            <p:ph type="ftr" sz="quarter" idx="4"/>
          </p:nvPr>
        </p:nvSpPr>
        <p:spPr/>
        <p:txBody>
          <a:bodyPr/>
          <a:lstStyle/>
          <a:p>
            <a:pPr defTabSz="96621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VINE</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5"/>
          </p:nvPr>
        </p:nvSpPr>
        <p:spPr/>
        <p:txBody>
          <a:bodyPr/>
          <a:lstStyle/>
          <a:p>
            <a:fld id="{B4008EB6-D09E-4580-8CD6-DDB14511944F}" type="slidenum">
              <a:rPr lang="en-US" smtClean="0"/>
              <a:pPr/>
              <a:t>34</a:t>
            </a:fld>
            <a:endParaRPr lang="en-US" dirty="0"/>
          </a:p>
        </p:txBody>
      </p:sp>
    </p:spTree>
    <p:extLst>
      <p:ext uri="{BB962C8B-B14F-4D97-AF65-F5344CB8AC3E}">
        <p14:creationId xmlns:p14="http://schemas.microsoft.com/office/powerpoint/2010/main" val="8106795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lang="en-US" dirty="0"/>
              <a:t>Busy charging stations may support a ‘waitlist’ where you can get in line to charge when ready. Here a BMW i3 and a VW are charging.</a:t>
            </a:r>
          </a:p>
          <a:p>
            <a:endParaRPr lang="en-US" dirty="0"/>
          </a:p>
        </p:txBody>
      </p:sp>
      <p:sp>
        <p:nvSpPr>
          <p:cNvPr id="4" name="Header Placeholder 3"/>
          <p:cNvSpPr>
            <a:spLocks noGrp="1"/>
          </p:cNvSpPr>
          <p:nvPr>
            <p:ph type="hdr" sz="quarter"/>
          </p:nvPr>
        </p:nvSpPr>
        <p:spPr/>
        <p:txBody>
          <a:bodyPr/>
          <a:lstStyle/>
          <a:p>
            <a:r>
              <a:rPr lang="en-US"/>
              <a:t>EV Charging Open House Notes</a:t>
            </a:r>
            <a:endParaRPr lang="en-US" dirty="0"/>
          </a:p>
        </p:txBody>
      </p:sp>
      <p:sp>
        <p:nvSpPr>
          <p:cNvPr id="5" name="Footer Placeholder 4"/>
          <p:cNvSpPr>
            <a:spLocks noGrp="1"/>
          </p:cNvSpPr>
          <p:nvPr>
            <p:ph type="ftr" sz="quarter" idx="4"/>
          </p:nvPr>
        </p:nvSpPr>
        <p:spPr/>
        <p:txBody>
          <a:bodyPr/>
          <a:lstStyle/>
          <a:p>
            <a:pPr defTabSz="96621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VINE</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5"/>
          </p:nvPr>
        </p:nvSpPr>
        <p:spPr/>
        <p:txBody>
          <a:bodyPr/>
          <a:lstStyle/>
          <a:p>
            <a:fld id="{B4008EB6-D09E-4580-8CD6-DDB14511944F}" type="slidenum">
              <a:rPr lang="en-US" smtClean="0"/>
              <a:pPr/>
              <a:t>35</a:t>
            </a:fld>
            <a:endParaRPr lang="en-US" dirty="0"/>
          </a:p>
        </p:txBody>
      </p:sp>
    </p:spTree>
    <p:extLst>
      <p:ext uri="{BB962C8B-B14F-4D97-AF65-F5344CB8AC3E}">
        <p14:creationId xmlns:p14="http://schemas.microsoft.com/office/powerpoint/2010/main" val="2802410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commercial chargers are ‘load sharing’, meaning that 2 spaces share 1 circuit of power, and so if 2 cars plug in, they both charge at </a:t>
            </a:r>
            <a:r>
              <a:rPr lang="en-US" u="sng" dirty="0"/>
              <a:t>half speed</a:t>
            </a:r>
            <a:r>
              <a:rPr lang="en-US" u="none" dirty="0"/>
              <a:t>. Important to be aware of in bays of 4 or more chargers where you should not park next to another EV to get a faster charge.</a:t>
            </a:r>
          </a:p>
          <a:p>
            <a:endParaRPr lang="en-US" u="none" dirty="0"/>
          </a:p>
          <a:p>
            <a:r>
              <a:rPr lang="en-US" b="0" u="none" dirty="0"/>
              <a:t>While load sharing could be useful to get more chargers in a building like The Vine, it’s very challenging or impossible to have per-charger sub-meters for power, meaning it’s hard to let people pay fairly for their share without investing in networked, expensive-to-manage systems like ChargePoint.</a:t>
            </a:r>
            <a:endParaRPr lang="en-US" b="0" dirty="0"/>
          </a:p>
        </p:txBody>
      </p:sp>
      <p:sp>
        <p:nvSpPr>
          <p:cNvPr id="4" name="Header Placeholder 3"/>
          <p:cNvSpPr>
            <a:spLocks noGrp="1"/>
          </p:cNvSpPr>
          <p:nvPr>
            <p:ph type="hdr" sz="quarter"/>
          </p:nvPr>
        </p:nvSpPr>
        <p:spPr/>
        <p:txBody>
          <a:bodyPr/>
          <a:lstStyle/>
          <a:p>
            <a:r>
              <a:rPr lang="en-US"/>
              <a:t>EV Charging Open House Notes</a:t>
            </a:r>
            <a:endParaRPr lang="en-US" dirty="0"/>
          </a:p>
        </p:txBody>
      </p:sp>
      <p:sp>
        <p:nvSpPr>
          <p:cNvPr id="5" name="Footer Placeholder 4"/>
          <p:cNvSpPr>
            <a:spLocks noGrp="1"/>
          </p:cNvSpPr>
          <p:nvPr>
            <p:ph type="ftr" sz="quarter" idx="4"/>
          </p:nvPr>
        </p:nvSpPr>
        <p:spPr/>
        <p:txBody>
          <a:bodyPr/>
          <a:lstStyle/>
          <a:p>
            <a:pPr defTabSz="96621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VINE</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5"/>
          </p:nvPr>
        </p:nvSpPr>
        <p:spPr/>
        <p:txBody>
          <a:bodyPr/>
          <a:lstStyle/>
          <a:p>
            <a:fld id="{B4008EB6-D09E-4580-8CD6-DDB14511944F}" type="slidenum">
              <a:rPr lang="en-US" smtClean="0"/>
              <a:pPr/>
              <a:t>36</a:t>
            </a:fld>
            <a:endParaRPr lang="en-US" dirty="0"/>
          </a:p>
        </p:txBody>
      </p:sp>
    </p:spTree>
    <p:extLst>
      <p:ext uri="{BB962C8B-B14F-4D97-AF65-F5344CB8AC3E}">
        <p14:creationId xmlns:p14="http://schemas.microsoft.com/office/powerpoint/2010/main" val="13351608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Fred Meyer store in Issaquah. The Tesla Superchargers there can charge a car in 20-30 minutes while you are shopping inside. The Tesla cars use this custom network and adapter so only their cars are able to take advantage – it’s one of their perks. They are paid on some models and free for others.</a:t>
            </a:r>
          </a:p>
        </p:txBody>
      </p:sp>
      <p:sp>
        <p:nvSpPr>
          <p:cNvPr id="4" name="Header Placeholder 3"/>
          <p:cNvSpPr>
            <a:spLocks noGrp="1"/>
          </p:cNvSpPr>
          <p:nvPr>
            <p:ph type="hdr" sz="quarter"/>
          </p:nvPr>
        </p:nvSpPr>
        <p:spPr/>
        <p:txBody>
          <a:bodyPr/>
          <a:lstStyle/>
          <a:p>
            <a:r>
              <a:rPr lang="en-US"/>
              <a:t>EV Charging Open House Notes</a:t>
            </a:r>
            <a:endParaRPr lang="en-US" dirty="0"/>
          </a:p>
        </p:txBody>
      </p:sp>
      <p:sp>
        <p:nvSpPr>
          <p:cNvPr id="5" name="Footer Placeholder 4"/>
          <p:cNvSpPr>
            <a:spLocks noGrp="1"/>
          </p:cNvSpPr>
          <p:nvPr>
            <p:ph type="ftr" sz="quarter" idx="4"/>
          </p:nvPr>
        </p:nvSpPr>
        <p:spPr/>
        <p:txBody>
          <a:bodyPr/>
          <a:lstStyle/>
          <a:p>
            <a:pPr defTabSz="96621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VINE</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5"/>
          </p:nvPr>
        </p:nvSpPr>
        <p:spPr/>
        <p:txBody>
          <a:bodyPr/>
          <a:lstStyle/>
          <a:p>
            <a:fld id="{B4008EB6-D09E-4580-8CD6-DDB14511944F}" type="slidenum">
              <a:rPr lang="en-US" smtClean="0"/>
              <a:pPr/>
              <a:t>37</a:t>
            </a:fld>
            <a:endParaRPr lang="en-US" dirty="0"/>
          </a:p>
        </p:txBody>
      </p:sp>
    </p:spTree>
    <p:extLst>
      <p:ext uri="{BB962C8B-B14F-4D97-AF65-F5344CB8AC3E}">
        <p14:creationId xmlns:p14="http://schemas.microsoft.com/office/powerpoint/2010/main" val="4595696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have heard of this on the news, some people, especially in the middle of the country, enjoy “ICING” electric car chargers… people park their trucks in electric car charging spots. It’s silly but very rare in the west coast thankfully.</a:t>
            </a:r>
          </a:p>
          <a:p>
            <a:endParaRPr lang="en-US" dirty="0"/>
          </a:p>
          <a:p>
            <a:r>
              <a:rPr lang="en-US" dirty="0"/>
              <a:t>WA state has a law that allows for ticketing and towing from EV spots when a non-EV is using the space, but only if the lines are painted green and marked as EV-only with signage.</a:t>
            </a:r>
          </a:p>
          <a:p>
            <a:endParaRPr lang="en-US" dirty="0"/>
          </a:p>
          <a:p>
            <a:r>
              <a:rPr lang="en-US" dirty="0"/>
              <a:t>At The Vine, owners are free to tow people from their parking spaces as they feel fit if someone is in their spot, no need for EV-specific rules there.</a:t>
            </a:r>
          </a:p>
        </p:txBody>
      </p:sp>
      <p:sp>
        <p:nvSpPr>
          <p:cNvPr id="4" name="Header Placeholder 3"/>
          <p:cNvSpPr>
            <a:spLocks noGrp="1"/>
          </p:cNvSpPr>
          <p:nvPr>
            <p:ph type="hdr" sz="quarter"/>
          </p:nvPr>
        </p:nvSpPr>
        <p:spPr/>
        <p:txBody>
          <a:bodyPr/>
          <a:lstStyle/>
          <a:p>
            <a:r>
              <a:rPr lang="en-US"/>
              <a:t>EV Charging Open House Notes</a:t>
            </a:r>
            <a:endParaRPr lang="en-US" dirty="0"/>
          </a:p>
        </p:txBody>
      </p:sp>
      <p:sp>
        <p:nvSpPr>
          <p:cNvPr id="5" name="Footer Placeholder 4"/>
          <p:cNvSpPr>
            <a:spLocks noGrp="1"/>
          </p:cNvSpPr>
          <p:nvPr>
            <p:ph type="ftr" sz="quarter" idx="4"/>
          </p:nvPr>
        </p:nvSpPr>
        <p:spPr/>
        <p:txBody>
          <a:bodyPr/>
          <a:lstStyle/>
          <a:p>
            <a:pPr defTabSz="96621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VINE</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5"/>
          </p:nvPr>
        </p:nvSpPr>
        <p:spPr/>
        <p:txBody>
          <a:bodyPr/>
          <a:lstStyle/>
          <a:p>
            <a:fld id="{B4008EB6-D09E-4580-8CD6-DDB14511944F}" type="slidenum">
              <a:rPr lang="en-US" smtClean="0"/>
              <a:pPr/>
              <a:t>38</a:t>
            </a:fld>
            <a:endParaRPr lang="en-US" dirty="0"/>
          </a:p>
        </p:txBody>
      </p:sp>
    </p:spTree>
    <p:extLst>
      <p:ext uri="{BB962C8B-B14F-4D97-AF65-F5344CB8AC3E}">
        <p14:creationId xmlns:p14="http://schemas.microsoft.com/office/powerpoint/2010/main" val="26906751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Road Trips are possible in </a:t>
            </a:r>
            <a:r>
              <a:rPr lang="en-US" b="1" dirty="0"/>
              <a:t>many but not all</a:t>
            </a:r>
            <a:r>
              <a:rPr lang="en-US" b="0" dirty="0"/>
              <a:t> electric vehicles.</a:t>
            </a:r>
            <a:endParaRPr lang="en-US" dirty="0"/>
          </a:p>
        </p:txBody>
      </p:sp>
      <p:sp>
        <p:nvSpPr>
          <p:cNvPr id="4" name="Header Placeholder 3"/>
          <p:cNvSpPr>
            <a:spLocks noGrp="1"/>
          </p:cNvSpPr>
          <p:nvPr>
            <p:ph type="hdr" sz="quarter"/>
          </p:nvPr>
        </p:nvSpPr>
        <p:spPr/>
        <p:txBody>
          <a:bodyPr/>
          <a:lstStyle/>
          <a:p>
            <a:r>
              <a:rPr lang="en-US"/>
              <a:t>EV Charging Open House Notes</a:t>
            </a:r>
            <a:endParaRPr lang="en-US" dirty="0"/>
          </a:p>
        </p:txBody>
      </p:sp>
      <p:sp>
        <p:nvSpPr>
          <p:cNvPr id="5" name="Footer Placeholder 4"/>
          <p:cNvSpPr>
            <a:spLocks noGrp="1"/>
          </p:cNvSpPr>
          <p:nvPr>
            <p:ph type="ftr" sz="quarter" idx="4"/>
          </p:nvPr>
        </p:nvSpPr>
        <p:spPr/>
        <p:txBody>
          <a:bodyPr/>
          <a:lstStyle/>
          <a:p>
            <a:pPr defTabSz="96621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VINE</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5"/>
          </p:nvPr>
        </p:nvSpPr>
        <p:spPr/>
        <p:txBody>
          <a:bodyPr/>
          <a:lstStyle/>
          <a:p>
            <a:fld id="{B4008EB6-D09E-4580-8CD6-DDB14511944F}" type="slidenum">
              <a:rPr lang="en-US" smtClean="0"/>
              <a:pPr/>
              <a:t>39</a:t>
            </a:fld>
            <a:endParaRPr lang="en-US" dirty="0"/>
          </a:p>
        </p:txBody>
      </p:sp>
    </p:spTree>
    <p:extLst>
      <p:ext uri="{BB962C8B-B14F-4D97-AF65-F5344CB8AC3E}">
        <p14:creationId xmlns:p14="http://schemas.microsoft.com/office/powerpoint/2010/main" val="3670636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there are 2 primary users of the EV charging amenity which was installed a few years ago. This is great and a few more people could own EVs and still all fairly share the resource.</a:t>
            </a:r>
          </a:p>
          <a:p>
            <a:endParaRPr lang="en-US" dirty="0"/>
          </a:p>
          <a:p>
            <a:r>
              <a:rPr lang="en-US" dirty="0"/>
              <a:t>A primary problem is the chicken-and-egg problem: at our building, people are not interested in buying a true plug-in Electric Vehicle unless there is an </a:t>
            </a:r>
            <a:r>
              <a:rPr lang="en-US" u="sng" dirty="0"/>
              <a:t>approved policy and program</a:t>
            </a:r>
            <a:r>
              <a:rPr lang="en-US" u="none" dirty="0"/>
              <a:t> that would give them comfort of knowing they could charge in their own parking space. Having to rely on the community charge makes it very hard to think through and execute making a large purchasing decision to buy an EV car. However, without having many EV owners in the building, it’s very hard for the board to understand how much demand there is for such a policy; also, it needs to be built in a way to be fair by making sure users who do end up needing the policy and charging circuits pay their share of the electrical work dedicated to EV chargers. The long-term cost to the association must be $0, and ideally, it would even make some income to help offset any future needs in electrical infrastructure or planning.</a:t>
            </a:r>
          </a:p>
          <a:p>
            <a:endParaRPr lang="en-US" u="none" dirty="0"/>
          </a:p>
          <a:p>
            <a:r>
              <a:rPr lang="en-US" dirty="0"/>
              <a:t>This ask has come up many years. It’s time to try and push forward.</a:t>
            </a:r>
          </a:p>
          <a:p>
            <a:endParaRPr lang="en-US" dirty="0"/>
          </a:p>
          <a:p>
            <a:r>
              <a:rPr lang="en-US" i="1" dirty="0"/>
              <a:t>Notes updated after the open house: </a:t>
            </a:r>
            <a:endParaRPr lang="en-US" b="1" i="1" dirty="0"/>
          </a:p>
          <a:p>
            <a:r>
              <a:rPr lang="en-US" b="0" i="1" dirty="0"/>
              <a:t>1 of the vehicles was from when a resident rented an electric car for a week to ‘try out’ the logistics of charging with the community charger. While it was fine for charging, it was not seen as convenient; that owner decided for now not to purchase an EV without a policy and program in place.</a:t>
            </a:r>
          </a:p>
        </p:txBody>
      </p:sp>
      <p:sp>
        <p:nvSpPr>
          <p:cNvPr id="4" name="Header Placeholder 3"/>
          <p:cNvSpPr>
            <a:spLocks noGrp="1"/>
          </p:cNvSpPr>
          <p:nvPr>
            <p:ph type="hdr" sz="quarter"/>
          </p:nvPr>
        </p:nvSpPr>
        <p:spPr/>
        <p:txBody>
          <a:bodyPr/>
          <a:lstStyle/>
          <a:p>
            <a:r>
              <a:rPr lang="en-US"/>
              <a:t>EV Charging Open House Notes</a:t>
            </a:r>
            <a:endParaRPr lang="en-US" dirty="0"/>
          </a:p>
        </p:txBody>
      </p:sp>
      <p:sp>
        <p:nvSpPr>
          <p:cNvPr id="5" name="Footer Placeholder 4"/>
          <p:cNvSpPr>
            <a:spLocks noGrp="1"/>
          </p:cNvSpPr>
          <p:nvPr>
            <p:ph type="ftr" sz="quarter" idx="4"/>
          </p:nvPr>
        </p:nvSpPr>
        <p:spPr/>
        <p:txBody>
          <a:bodyPr/>
          <a:lstStyle/>
          <a:p>
            <a:pPr defTabSz="96621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VINE</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5"/>
          </p:nvPr>
        </p:nvSpPr>
        <p:spPr/>
        <p:txBody>
          <a:bodyPr/>
          <a:lstStyle/>
          <a:p>
            <a:fld id="{B4008EB6-D09E-4580-8CD6-DDB14511944F}" type="slidenum">
              <a:rPr lang="en-US" smtClean="0"/>
              <a:pPr/>
              <a:t>4</a:t>
            </a:fld>
            <a:endParaRPr lang="en-US" dirty="0"/>
          </a:p>
        </p:txBody>
      </p:sp>
    </p:spTree>
    <p:extLst>
      <p:ext uri="{BB962C8B-B14F-4D97-AF65-F5344CB8AC3E}">
        <p14:creationId xmlns:p14="http://schemas.microsoft.com/office/powerpoint/2010/main" val="31795107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lang="en-US" dirty="0"/>
              <a:t>Road Trips are possible in </a:t>
            </a:r>
            <a:r>
              <a:rPr lang="en-US" b="1" dirty="0"/>
              <a:t>many but not all</a:t>
            </a:r>
            <a:r>
              <a:rPr lang="en-US" b="0" dirty="0"/>
              <a:t> electric vehicles.</a:t>
            </a:r>
            <a:endParaRPr lang="en-US" dirty="0"/>
          </a:p>
          <a:p>
            <a:endParaRPr lang="en-US" dirty="0"/>
          </a:p>
          <a:p>
            <a:r>
              <a:rPr lang="en-US" dirty="0"/>
              <a:t>Planning is key because there are not always chargers along a route, and charging fast can be really hard to find in some spots.</a:t>
            </a:r>
          </a:p>
          <a:p>
            <a:endParaRPr lang="en-US" dirty="0"/>
          </a:p>
          <a:p>
            <a:r>
              <a:rPr lang="en-US" dirty="0"/>
              <a:t>This section may feel like an advertisement for Tesla, because Tesla has heavily invested in the best network for fast charging on the go!</a:t>
            </a:r>
          </a:p>
          <a:p>
            <a:endParaRPr lang="en-US" dirty="0"/>
          </a:p>
          <a:p>
            <a:r>
              <a:rPr lang="en-US" dirty="0"/>
              <a:t>Some cars will help plan your route by suggesting charging opportunities along your navigation route, but you may also need to go to </a:t>
            </a:r>
            <a:r>
              <a:rPr lang="en-US" dirty="0" err="1"/>
              <a:t>plugshare</a:t>
            </a:r>
            <a:r>
              <a:rPr lang="en-US" dirty="0"/>
              <a:t> and other apps to find options.</a:t>
            </a:r>
          </a:p>
          <a:p>
            <a:endParaRPr lang="en-US" dirty="0"/>
          </a:p>
          <a:p>
            <a:r>
              <a:rPr lang="en-US" dirty="0"/>
              <a:t>A lot of people charge EVs while camping, for example, and travel with an RV plug adapter!</a:t>
            </a:r>
          </a:p>
          <a:p>
            <a:endParaRPr lang="en-US" dirty="0"/>
          </a:p>
          <a:p>
            <a:r>
              <a:rPr lang="en-US" dirty="0"/>
              <a:t>While on a road trip, a Level 2 charger is only useful OVERNIGHT. You need to find Level 3 chargers to efficiently travel if you are going further than the distance of your car’s range.</a:t>
            </a:r>
          </a:p>
        </p:txBody>
      </p:sp>
      <p:sp>
        <p:nvSpPr>
          <p:cNvPr id="4" name="Header Placeholder 3"/>
          <p:cNvSpPr>
            <a:spLocks noGrp="1"/>
          </p:cNvSpPr>
          <p:nvPr>
            <p:ph type="hdr" sz="quarter"/>
          </p:nvPr>
        </p:nvSpPr>
        <p:spPr/>
        <p:txBody>
          <a:bodyPr/>
          <a:lstStyle/>
          <a:p>
            <a:r>
              <a:rPr lang="en-US"/>
              <a:t>EV Charging Open House Notes</a:t>
            </a:r>
            <a:endParaRPr lang="en-US" dirty="0"/>
          </a:p>
        </p:txBody>
      </p:sp>
      <p:sp>
        <p:nvSpPr>
          <p:cNvPr id="5" name="Footer Placeholder 4"/>
          <p:cNvSpPr>
            <a:spLocks noGrp="1"/>
          </p:cNvSpPr>
          <p:nvPr>
            <p:ph type="ftr" sz="quarter" idx="4"/>
          </p:nvPr>
        </p:nvSpPr>
        <p:spPr/>
        <p:txBody>
          <a:bodyPr/>
          <a:lstStyle/>
          <a:p>
            <a:pPr defTabSz="96621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VINE</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5"/>
          </p:nvPr>
        </p:nvSpPr>
        <p:spPr/>
        <p:txBody>
          <a:bodyPr/>
          <a:lstStyle/>
          <a:p>
            <a:fld id="{B4008EB6-D09E-4580-8CD6-DDB14511944F}" type="slidenum">
              <a:rPr lang="en-US" smtClean="0"/>
              <a:pPr/>
              <a:t>40</a:t>
            </a:fld>
            <a:endParaRPr lang="en-US" dirty="0"/>
          </a:p>
        </p:txBody>
      </p:sp>
    </p:spTree>
    <p:extLst>
      <p:ext uri="{BB962C8B-B14F-4D97-AF65-F5344CB8AC3E}">
        <p14:creationId xmlns:p14="http://schemas.microsoft.com/office/powerpoint/2010/main" val="15790059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EVgo</a:t>
            </a:r>
            <a:r>
              <a:rPr lang="en-US" dirty="0"/>
              <a:t> is a paid fast charger network for almost all types of </a:t>
            </a:r>
            <a:r>
              <a:rPr lang="en-US" dirty="0" err="1"/>
              <a:t>electri</a:t>
            </a:r>
            <a:r>
              <a:rPr lang="en-US" dirty="0"/>
              <a:t> cars. In a 30 minute charge you can get 75 miles of range. Note that there are not EV fast chargers country-wide, so you cannot go everywhere with their network. It will get larger over time.</a:t>
            </a:r>
          </a:p>
        </p:txBody>
      </p:sp>
      <p:sp>
        <p:nvSpPr>
          <p:cNvPr id="4" name="Header Placeholder 3"/>
          <p:cNvSpPr>
            <a:spLocks noGrp="1"/>
          </p:cNvSpPr>
          <p:nvPr>
            <p:ph type="hdr" sz="quarter"/>
          </p:nvPr>
        </p:nvSpPr>
        <p:spPr/>
        <p:txBody>
          <a:bodyPr/>
          <a:lstStyle/>
          <a:p>
            <a:r>
              <a:rPr lang="en-US"/>
              <a:t>EV Charging Open House Notes</a:t>
            </a:r>
            <a:endParaRPr lang="en-US" dirty="0"/>
          </a:p>
        </p:txBody>
      </p:sp>
      <p:sp>
        <p:nvSpPr>
          <p:cNvPr id="5" name="Footer Placeholder 4"/>
          <p:cNvSpPr>
            <a:spLocks noGrp="1"/>
          </p:cNvSpPr>
          <p:nvPr>
            <p:ph type="ftr" sz="quarter" idx="4"/>
          </p:nvPr>
        </p:nvSpPr>
        <p:spPr/>
        <p:txBody>
          <a:bodyPr/>
          <a:lstStyle/>
          <a:p>
            <a:pPr defTabSz="96621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VINE</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5"/>
          </p:nvPr>
        </p:nvSpPr>
        <p:spPr/>
        <p:txBody>
          <a:bodyPr/>
          <a:lstStyle/>
          <a:p>
            <a:fld id="{B4008EB6-D09E-4580-8CD6-DDB14511944F}" type="slidenum">
              <a:rPr lang="en-US" smtClean="0"/>
              <a:pPr/>
              <a:t>41</a:t>
            </a:fld>
            <a:endParaRPr lang="en-US" dirty="0"/>
          </a:p>
        </p:txBody>
      </p:sp>
    </p:spTree>
    <p:extLst>
      <p:ext uri="{BB962C8B-B14F-4D97-AF65-F5344CB8AC3E}">
        <p14:creationId xmlns:p14="http://schemas.microsoft.com/office/powerpoint/2010/main" val="11829350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route that Jeff took on a recent </a:t>
            </a:r>
            <a:r>
              <a:rPr lang="en-US" dirty="0" err="1"/>
              <a:t>roadtrip</a:t>
            </a:r>
            <a:r>
              <a:rPr lang="en-US" dirty="0"/>
              <a:t> from The Vine to Eastern Washington, then south to the Columbia River and following the border in Oregon to then get to I-5. A 2-day trip, it made extensive use of the Tesla Supercharger network and also a hotel having a Level 2 destination charger available at it for an overnight charge.</a:t>
            </a:r>
          </a:p>
          <a:p>
            <a:endParaRPr lang="en-US" dirty="0"/>
          </a:p>
          <a:p>
            <a:r>
              <a:rPr lang="en-US" dirty="0"/>
              <a:t>In all, 701 miles of driving.</a:t>
            </a:r>
          </a:p>
        </p:txBody>
      </p:sp>
      <p:sp>
        <p:nvSpPr>
          <p:cNvPr id="4" name="Header Placeholder 3"/>
          <p:cNvSpPr>
            <a:spLocks noGrp="1"/>
          </p:cNvSpPr>
          <p:nvPr>
            <p:ph type="hdr" sz="quarter"/>
          </p:nvPr>
        </p:nvSpPr>
        <p:spPr/>
        <p:txBody>
          <a:bodyPr/>
          <a:lstStyle/>
          <a:p>
            <a:r>
              <a:rPr lang="en-US"/>
              <a:t>EV Charging Open House Notes</a:t>
            </a:r>
            <a:endParaRPr lang="en-US" dirty="0"/>
          </a:p>
        </p:txBody>
      </p:sp>
      <p:sp>
        <p:nvSpPr>
          <p:cNvPr id="5" name="Footer Placeholder 4"/>
          <p:cNvSpPr>
            <a:spLocks noGrp="1"/>
          </p:cNvSpPr>
          <p:nvPr>
            <p:ph type="ftr" sz="quarter" idx="4"/>
          </p:nvPr>
        </p:nvSpPr>
        <p:spPr/>
        <p:txBody>
          <a:bodyPr/>
          <a:lstStyle/>
          <a:p>
            <a:pPr defTabSz="96621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VINE</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5"/>
          </p:nvPr>
        </p:nvSpPr>
        <p:spPr/>
        <p:txBody>
          <a:bodyPr/>
          <a:lstStyle/>
          <a:p>
            <a:fld id="{B4008EB6-D09E-4580-8CD6-DDB14511944F}" type="slidenum">
              <a:rPr lang="en-US" smtClean="0"/>
              <a:pPr/>
              <a:t>42</a:t>
            </a:fld>
            <a:endParaRPr lang="en-US" dirty="0"/>
          </a:p>
        </p:txBody>
      </p:sp>
    </p:spTree>
    <p:extLst>
      <p:ext uri="{BB962C8B-B14F-4D97-AF65-F5344CB8AC3E}">
        <p14:creationId xmlns:p14="http://schemas.microsoft.com/office/powerpoint/2010/main" val="35644398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Driving near Yakima. </a:t>
            </a:r>
          </a:p>
          <a:p>
            <a:endParaRPr lang="en-US" dirty="0"/>
          </a:p>
          <a:p>
            <a:r>
              <a:rPr lang="en-US" dirty="0"/>
              <a:t>Older electric cars have issue in the cold. Here it is 36 degrees out and the car is performing just fine in the mountain ranges.</a:t>
            </a:r>
          </a:p>
          <a:p>
            <a:endParaRPr lang="en-US" dirty="0"/>
          </a:p>
          <a:p>
            <a:r>
              <a:rPr lang="en-US" dirty="0"/>
              <a:t>The blue line in this display indicates that the car is using </a:t>
            </a:r>
            <a:r>
              <a:rPr lang="en-US" dirty="0" err="1"/>
              <a:t>AutoPilot</a:t>
            </a:r>
            <a:r>
              <a:rPr lang="en-US" dirty="0"/>
              <a:t> steering mode to stay in the lanes and partially drive itself on the highway.</a:t>
            </a:r>
          </a:p>
        </p:txBody>
      </p:sp>
      <p:sp>
        <p:nvSpPr>
          <p:cNvPr id="4" name="Header Placeholder 3"/>
          <p:cNvSpPr>
            <a:spLocks noGrp="1"/>
          </p:cNvSpPr>
          <p:nvPr>
            <p:ph type="hdr" sz="quarter"/>
          </p:nvPr>
        </p:nvSpPr>
        <p:spPr/>
        <p:txBody>
          <a:bodyPr/>
          <a:lstStyle/>
          <a:p>
            <a:r>
              <a:rPr lang="en-US"/>
              <a:t>EV Charging Open House Notes</a:t>
            </a:r>
            <a:endParaRPr lang="en-US" dirty="0"/>
          </a:p>
        </p:txBody>
      </p:sp>
      <p:sp>
        <p:nvSpPr>
          <p:cNvPr id="5" name="Footer Placeholder 4"/>
          <p:cNvSpPr>
            <a:spLocks noGrp="1"/>
          </p:cNvSpPr>
          <p:nvPr>
            <p:ph type="ftr" sz="quarter" idx="4"/>
          </p:nvPr>
        </p:nvSpPr>
        <p:spPr/>
        <p:txBody>
          <a:bodyPr/>
          <a:lstStyle/>
          <a:p>
            <a:pPr defTabSz="96621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VINE</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5"/>
          </p:nvPr>
        </p:nvSpPr>
        <p:spPr/>
        <p:txBody>
          <a:bodyPr/>
          <a:lstStyle/>
          <a:p>
            <a:fld id="{B4008EB6-D09E-4580-8CD6-DDB14511944F}" type="slidenum">
              <a:rPr lang="en-US" smtClean="0"/>
              <a:pPr/>
              <a:t>43</a:t>
            </a:fld>
            <a:endParaRPr lang="en-US" dirty="0"/>
          </a:p>
        </p:txBody>
      </p:sp>
    </p:spTree>
    <p:extLst>
      <p:ext uri="{BB962C8B-B14F-4D97-AF65-F5344CB8AC3E}">
        <p14:creationId xmlns:p14="http://schemas.microsoft.com/office/powerpoint/2010/main" val="42814866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Energy Consumption display in the Model 3 shows what it looks like coming off of a big mountain range: more energy use going uphill, and then downhill, it’s actually generating more energy from the downhill, meaning it is charging the battery up!</a:t>
            </a:r>
          </a:p>
        </p:txBody>
      </p:sp>
      <p:sp>
        <p:nvSpPr>
          <p:cNvPr id="4" name="Header Placeholder 3"/>
          <p:cNvSpPr>
            <a:spLocks noGrp="1"/>
          </p:cNvSpPr>
          <p:nvPr>
            <p:ph type="hdr" sz="quarter"/>
          </p:nvPr>
        </p:nvSpPr>
        <p:spPr/>
        <p:txBody>
          <a:bodyPr/>
          <a:lstStyle/>
          <a:p>
            <a:r>
              <a:rPr lang="en-US"/>
              <a:t>EV Charging Open House Notes</a:t>
            </a:r>
            <a:endParaRPr lang="en-US" dirty="0"/>
          </a:p>
        </p:txBody>
      </p:sp>
      <p:sp>
        <p:nvSpPr>
          <p:cNvPr id="5" name="Footer Placeholder 4"/>
          <p:cNvSpPr>
            <a:spLocks noGrp="1"/>
          </p:cNvSpPr>
          <p:nvPr>
            <p:ph type="ftr" sz="quarter" idx="4"/>
          </p:nvPr>
        </p:nvSpPr>
        <p:spPr/>
        <p:txBody>
          <a:bodyPr/>
          <a:lstStyle/>
          <a:p>
            <a:pPr defTabSz="96621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VINE</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5"/>
          </p:nvPr>
        </p:nvSpPr>
        <p:spPr/>
        <p:txBody>
          <a:bodyPr/>
          <a:lstStyle/>
          <a:p>
            <a:fld id="{B4008EB6-D09E-4580-8CD6-DDB14511944F}" type="slidenum">
              <a:rPr lang="en-US" smtClean="0"/>
              <a:pPr/>
              <a:t>44</a:t>
            </a:fld>
            <a:endParaRPr lang="en-US" dirty="0"/>
          </a:p>
        </p:txBody>
      </p:sp>
    </p:spTree>
    <p:extLst>
      <p:ext uri="{BB962C8B-B14F-4D97-AF65-F5344CB8AC3E}">
        <p14:creationId xmlns:p14="http://schemas.microsoft.com/office/powerpoint/2010/main" val="34534034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navigation system plays into the trip planner views. Here, the destination is programmed, so it estimates the use of charge over the hills and mountains on the way and tracks progress to the destination.</a:t>
            </a:r>
          </a:p>
        </p:txBody>
      </p:sp>
      <p:sp>
        <p:nvSpPr>
          <p:cNvPr id="4" name="Header Placeholder 3"/>
          <p:cNvSpPr>
            <a:spLocks noGrp="1"/>
          </p:cNvSpPr>
          <p:nvPr>
            <p:ph type="hdr" sz="quarter"/>
          </p:nvPr>
        </p:nvSpPr>
        <p:spPr/>
        <p:txBody>
          <a:bodyPr/>
          <a:lstStyle/>
          <a:p>
            <a:r>
              <a:rPr lang="en-US"/>
              <a:t>EV Charging Open House Notes</a:t>
            </a:r>
            <a:endParaRPr lang="en-US" dirty="0"/>
          </a:p>
        </p:txBody>
      </p:sp>
      <p:sp>
        <p:nvSpPr>
          <p:cNvPr id="5" name="Footer Placeholder 4"/>
          <p:cNvSpPr>
            <a:spLocks noGrp="1"/>
          </p:cNvSpPr>
          <p:nvPr>
            <p:ph type="ftr" sz="quarter" idx="4"/>
          </p:nvPr>
        </p:nvSpPr>
        <p:spPr/>
        <p:txBody>
          <a:bodyPr/>
          <a:lstStyle/>
          <a:p>
            <a:pPr defTabSz="96621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VINE</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5"/>
          </p:nvPr>
        </p:nvSpPr>
        <p:spPr/>
        <p:txBody>
          <a:bodyPr/>
          <a:lstStyle/>
          <a:p>
            <a:fld id="{B4008EB6-D09E-4580-8CD6-DDB14511944F}" type="slidenum">
              <a:rPr lang="en-US" smtClean="0"/>
              <a:pPr/>
              <a:t>45</a:t>
            </a:fld>
            <a:endParaRPr lang="en-US" dirty="0"/>
          </a:p>
        </p:txBody>
      </p:sp>
    </p:spTree>
    <p:extLst>
      <p:ext uri="{BB962C8B-B14F-4D97-AF65-F5344CB8AC3E}">
        <p14:creationId xmlns:p14="http://schemas.microsoft.com/office/powerpoint/2010/main" val="25422800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hotels have Tesla and regular Level 2 car chargers. Here is the Marcus Whitman hotel in Walla Walla, WA; they have 2 Tesla chargers and 1 standard J1772 EV charger, free for their registered hotel guests to charge up.</a:t>
            </a:r>
          </a:p>
        </p:txBody>
      </p:sp>
      <p:sp>
        <p:nvSpPr>
          <p:cNvPr id="4" name="Header Placeholder 3"/>
          <p:cNvSpPr>
            <a:spLocks noGrp="1"/>
          </p:cNvSpPr>
          <p:nvPr>
            <p:ph type="hdr" sz="quarter"/>
          </p:nvPr>
        </p:nvSpPr>
        <p:spPr/>
        <p:txBody>
          <a:bodyPr/>
          <a:lstStyle/>
          <a:p>
            <a:r>
              <a:rPr lang="en-US"/>
              <a:t>EV Charging Open House Notes</a:t>
            </a:r>
            <a:endParaRPr lang="en-US" dirty="0"/>
          </a:p>
        </p:txBody>
      </p:sp>
      <p:sp>
        <p:nvSpPr>
          <p:cNvPr id="5" name="Footer Placeholder 4"/>
          <p:cNvSpPr>
            <a:spLocks noGrp="1"/>
          </p:cNvSpPr>
          <p:nvPr>
            <p:ph type="ftr" sz="quarter" idx="4"/>
          </p:nvPr>
        </p:nvSpPr>
        <p:spPr/>
        <p:txBody>
          <a:bodyPr/>
          <a:lstStyle/>
          <a:p>
            <a:pPr defTabSz="96621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VINE</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5"/>
          </p:nvPr>
        </p:nvSpPr>
        <p:spPr/>
        <p:txBody>
          <a:bodyPr/>
          <a:lstStyle/>
          <a:p>
            <a:fld id="{B4008EB6-D09E-4580-8CD6-DDB14511944F}" type="slidenum">
              <a:rPr lang="en-US" smtClean="0"/>
              <a:pPr/>
              <a:t>46</a:t>
            </a:fld>
            <a:endParaRPr lang="en-US" dirty="0"/>
          </a:p>
        </p:txBody>
      </p:sp>
    </p:spTree>
    <p:extLst>
      <p:ext uri="{BB962C8B-B14F-4D97-AF65-F5344CB8AC3E}">
        <p14:creationId xmlns:p14="http://schemas.microsoft.com/office/powerpoint/2010/main" val="11052212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Tesla’s Supercharger network is made for road trips and nearly all major highways have options for getting around and charging.</a:t>
            </a:r>
          </a:p>
        </p:txBody>
      </p:sp>
      <p:sp>
        <p:nvSpPr>
          <p:cNvPr id="4" name="Header Placeholder 3"/>
          <p:cNvSpPr>
            <a:spLocks noGrp="1"/>
          </p:cNvSpPr>
          <p:nvPr>
            <p:ph type="hdr" sz="quarter"/>
          </p:nvPr>
        </p:nvSpPr>
        <p:spPr/>
        <p:txBody>
          <a:bodyPr/>
          <a:lstStyle/>
          <a:p>
            <a:r>
              <a:rPr lang="en-US"/>
              <a:t>EV Charging Open House Notes</a:t>
            </a:r>
            <a:endParaRPr lang="en-US" dirty="0"/>
          </a:p>
        </p:txBody>
      </p:sp>
      <p:sp>
        <p:nvSpPr>
          <p:cNvPr id="5" name="Footer Placeholder 4"/>
          <p:cNvSpPr>
            <a:spLocks noGrp="1"/>
          </p:cNvSpPr>
          <p:nvPr>
            <p:ph type="ftr" sz="quarter" idx="4"/>
          </p:nvPr>
        </p:nvSpPr>
        <p:spPr/>
        <p:txBody>
          <a:bodyPr/>
          <a:lstStyle/>
          <a:p>
            <a:pPr defTabSz="96621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VINE</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5"/>
          </p:nvPr>
        </p:nvSpPr>
        <p:spPr/>
        <p:txBody>
          <a:bodyPr/>
          <a:lstStyle/>
          <a:p>
            <a:fld id="{B4008EB6-D09E-4580-8CD6-DDB14511944F}" type="slidenum">
              <a:rPr lang="en-US" smtClean="0"/>
              <a:pPr/>
              <a:t>47</a:t>
            </a:fld>
            <a:endParaRPr lang="en-US" dirty="0"/>
          </a:p>
        </p:txBody>
      </p:sp>
    </p:spTree>
    <p:extLst>
      <p:ext uri="{BB962C8B-B14F-4D97-AF65-F5344CB8AC3E}">
        <p14:creationId xmlns:p14="http://schemas.microsoft.com/office/powerpoint/2010/main" val="8962765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zoom in to the Pacific Northwest and its Tesla Supercharger locations.</a:t>
            </a:r>
          </a:p>
        </p:txBody>
      </p:sp>
      <p:sp>
        <p:nvSpPr>
          <p:cNvPr id="4" name="Header Placeholder 3"/>
          <p:cNvSpPr>
            <a:spLocks noGrp="1"/>
          </p:cNvSpPr>
          <p:nvPr>
            <p:ph type="hdr" sz="quarter"/>
          </p:nvPr>
        </p:nvSpPr>
        <p:spPr/>
        <p:txBody>
          <a:bodyPr/>
          <a:lstStyle/>
          <a:p>
            <a:r>
              <a:rPr lang="en-US"/>
              <a:t>EV Charging Open House Notes</a:t>
            </a:r>
            <a:endParaRPr lang="en-US" dirty="0"/>
          </a:p>
        </p:txBody>
      </p:sp>
      <p:sp>
        <p:nvSpPr>
          <p:cNvPr id="5" name="Footer Placeholder 4"/>
          <p:cNvSpPr>
            <a:spLocks noGrp="1"/>
          </p:cNvSpPr>
          <p:nvPr>
            <p:ph type="ftr" sz="quarter" idx="4"/>
          </p:nvPr>
        </p:nvSpPr>
        <p:spPr/>
        <p:txBody>
          <a:bodyPr/>
          <a:lstStyle/>
          <a:p>
            <a:pPr defTabSz="96621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VINE</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5"/>
          </p:nvPr>
        </p:nvSpPr>
        <p:spPr/>
        <p:txBody>
          <a:bodyPr/>
          <a:lstStyle/>
          <a:p>
            <a:fld id="{B4008EB6-D09E-4580-8CD6-DDB14511944F}" type="slidenum">
              <a:rPr lang="en-US" smtClean="0"/>
              <a:pPr/>
              <a:t>48</a:t>
            </a:fld>
            <a:endParaRPr lang="en-US" dirty="0"/>
          </a:p>
        </p:txBody>
      </p:sp>
    </p:spTree>
    <p:extLst>
      <p:ext uri="{BB962C8B-B14F-4D97-AF65-F5344CB8AC3E}">
        <p14:creationId xmlns:p14="http://schemas.microsoft.com/office/powerpoint/2010/main" val="7671313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supercharger along the Blue Mountains.</a:t>
            </a:r>
          </a:p>
        </p:txBody>
      </p:sp>
      <p:sp>
        <p:nvSpPr>
          <p:cNvPr id="4" name="Header Placeholder 3"/>
          <p:cNvSpPr>
            <a:spLocks noGrp="1"/>
          </p:cNvSpPr>
          <p:nvPr>
            <p:ph type="hdr" sz="quarter"/>
          </p:nvPr>
        </p:nvSpPr>
        <p:spPr/>
        <p:txBody>
          <a:bodyPr/>
          <a:lstStyle/>
          <a:p>
            <a:r>
              <a:rPr lang="en-US"/>
              <a:t>EV Charging Open House Notes</a:t>
            </a:r>
            <a:endParaRPr lang="en-US" dirty="0"/>
          </a:p>
        </p:txBody>
      </p:sp>
      <p:sp>
        <p:nvSpPr>
          <p:cNvPr id="5" name="Footer Placeholder 4"/>
          <p:cNvSpPr>
            <a:spLocks noGrp="1"/>
          </p:cNvSpPr>
          <p:nvPr>
            <p:ph type="ftr" sz="quarter" idx="4"/>
          </p:nvPr>
        </p:nvSpPr>
        <p:spPr/>
        <p:txBody>
          <a:bodyPr/>
          <a:lstStyle/>
          <a:p>
            <a:pPr defTabSz="96621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VINE</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5"/>
          </p:nvPr>
        </p:nvSpPr>
        <p:spPr/>
        <p:txBody>
          <a:bodyPr/>
          <a:lstStyle/>
          <a:p>
            <a:fld id="{B4008EB6-D09E-4580-8CD6-DDB14511944F}" type="slidenum">
              <a:rPr lang="en-US" smtClean="0"/>
              <a:pPr/>
              <a:t>49</a:t>
            </a:fld>
            <a:endParaRPr lang="en-US" dirty="0"/>
          </a:p>
        </p:txBody>
      </p:sp>
    </p:spTree>
    <p:extLst>
      <p:ext uri="{BB962C8B-B14F-4D97-AF65-F5344CB8AC3E}">
        <p14:creationId xmlns:p14="http://schemas.microsoft.com/office/powerpoint/2010/main" val="2278910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Header Placeholder 3"/>
          <p:cNvSpPr>
            <a:spLocks noGrp="1"/>
          </p:cNvSpPr>
          <p:nvPr>
            <p:ph type="hdr" sz="quarter"/>
          </p:nvPr>
        </p:nvSpPr>
        <p:spPr/>
        <p:txBody>
          <a:bodyPr/>
          <a:lstStyle/>
          <a:p>
            <a:r>
              <a:rPr lang="en-US"/>
              <a:t>EV Charging Open House Notes</a:t>
            </a:r>
            <a:endParaRPr lang="en-US" dirty="0"/>
          </a:p>
        </p:txBody>
      </p:sp>
      <p:sp>
        <p:nvSpPr>
          <p:cNvPr id="5" name="Footer Placeholder 4"/>
          <p:cNvSpPr>
            <a:spLocks noGrp="1"/>
          </p:cNvSpPr>
          <p:nvPr>
            <p:ph type="ftr" sz="quarter" idx="4"/>
          </p:nvPr>
        </p:nvSpPr>
        <p:spPr/>
        <p:txBody>
          <a:bodyPr/>
          <a:lstStyle/>
          <a:p>
            <a:pPr defTabSz="96621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VINE</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5"/>
          </p:nvPr>
        </p:nvSpPr>
        <p:spPr/>
        <p:txBody>
          <a:bodyPr/>
          <a:lstStyle/>
          <a:p>
            <a:fld id="{B4008EB6-D09E-4580-8CD6-DDB14511944F}" type="slidenum">
              <a:rPr lang="en-US" smtClean="0"/>
              <a:pPr/>
              <a:t>5</a:t>
            </a:fld>
            <a:endParaRPr lang="en-US" dirty="0"/>
          </a:p>
        </p:txBody>
      </p:sp>
    </p:spTree>
    <p:extLst>
      <p:ext uri="{BB962C8B-B14F-4D97-AF65-F5344CB8AC3E}">
        <p14:creationId xmlns:p14="http://schemas.microsoft.com/office/powerpoint/2010/main" val="15534866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navigation system recommends Tesla Supercharger locations along your route, and suggests how long to ‘supercharge’ at a spot (no need to fully charge up, you just need enough power to make it to the next supercharger spot, or home, or a hotel!)</a:t>
            </a:r>
          </a:p>
        </p:txBody>
      </p:sp>
      <p:sp>
        <p:nvSpPr>
          <p:cNvPr id="4" name="Header Placeholder 3"/>
          <p:cNvSpPr>
            <a:spLocks noGrp="1"/>
          </p:cNvSpPr>
          <p:nvPr>
            <p:ph type="hdr" sz="quarter"/>
          </p:nvPr>
        </p:nvSpPr>
        <p:spPr/>
        <p:txBody>
          <a:bodyPr/>
          <a:lstStyle/>
          <a:p>
            <a:r>
              <a:rPr lang="en-US"/>
              <a:t>EV Charging Open House Notes</a:t>
            </a:r>
            <a:endParaRPr lang="en-US" dirty="0"/>
          </a:p>
        </p:txBody>
      </p:sp>
      <p:sp>
        <p:nvSpPr>
          <p:cNvPr id="5" name="Footer Placeholder 4"/>
          <p:cNvSpPr>
            <a:spLocks noGrp="1"/>
          </p:cNvSpPr>
          <p:nvPr>
            <p:ph type="ftr" sz="quarter" idx="4"/>
          </p:nvPr>
        </p:nvSpPr>
        <p:spPr/>
        <p:txBody>
          <a:bodyPr/>
          <a:lstStyle/>
          <a:p>
            <a:pPr defTabSz="96621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VINE</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5"/>
          </p:nvPr>
        </p:nvSpPr>
        <p:spPr/>
        <p:txBody>
          <a:bodyPr/>
          <a:lstStyle/>
          <a:p>
            <a:fld id="{B4008EB6-D09E-4580-8CD6-DDB14511944F}" type="slidenum">
              <a:rPr lang="en-US" smtClean="0"/>
              <a:pPr/>
              <a:t>50</a:t>
            </a:fld>
            <a:endParaRPr lang="en-US" dirty="0"/>
          </a:p>
        </p:txBody>
      </p:sp>
    </p:spTree>
    <p:extLst>
      <p:ext uri="{BB962C8B-B14F-4D97-AF65-F5344CB8AC3E}">
        <p14:creationId xmlns:p14="http://schemas.microsoft.com/office/powerpoint/2010/main" val="35326844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part of the trip had a very long drive between chargers, eventually noting that its important to charge ASAP!</a:t>
            </a:r>
          </a:p>
        </p:txBody>
      </p:sp>
      <p:sp>
        <p:nvSpPr>
          <p:cNvPr id="4" name="Header Placeholder 3"/>
          <p:cNvSpPr>
            <a:spLocks noGrp="1"/>
          </p:cNvSpPr>
          <p:nvPr>
            <p:ph type="hdr" sz="quarter"/>
          </p:nvPr>
        </p:nvSpPr>
        <p:spPr/>
        <p:txBody>
          <a:bodyPr/>
          <a:lstStyle/>
          <a:p>
            <a:r>
              <a:rPr lang="en-US"/>
              <a:t>EV Charging Open House Notes</a:t>
            </a:r>
            <a:endParaRPr lang="en-US" dirty="0"/>
          </a:p>
        </p:txBody>
      </p:sp>
      <p:sp>
        <p:nvSpPr>
          <p:cNvPr id="5" name="Footer Placeholder 4"/>
          <p:cNvSpPr>
            <a:spLocks noGrp="1"/>
          </p:cNvSpPr>
          <p:nvPr>
            <p:ph type="ftr" sz="quarter" idx="4"/>
          </p:nvPr>
        </p:nvSpPr>
        <p:spPr/>
        <p:txBody>
          <a:bodyPr/>
          <a:lstStyle/>
          <a:p>
            <a:pPr defTabSz="96621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VINE</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5"/>
          </p:nvPr>
        </p:nvSpPr>
        <p:spPr/>
        <p:txBody>
          <a:bodyPr/>
          <a:lstStyle/>
          <a:p>
            <a:fld id="{B4008EB6-D09E-4580-8CD6-DDB14511944F}" type="slidenum">
              <a:rPr lang="en-US" smtClean="0"/>
              <a:pPr/>
              <a:t>51</a:t>
            </a:fld>
            <a:endParaRPr lang="en-US" dirty="0"/>
          </a:p>
        </p:txBody>
      </p:sp>
    </p:spTree>
    <p:extLst>
      <p:ext uri="{BB962C8B-B14F-4D97-AF65-F5344CB8AC3E}">
        <p14:creationId xmlns:p14="http://schemas.microsoft.com/office/powerpoint/2010/main" val="42438850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Supercharging is fast.</a:t>
            </a:r>
          </a:p>
          <a:p>
            <a:endParaRPr lang="en-US" dirty="0"/>
          </a:p>
          <a:p>
            <a:r>
              <a:rPr lang="en-US" dirty="0"/>
              <a:t>Here you can see the car is receiving </a:t>
            </a:r>
            <a:r>
              <a:rPr lang="en-US" b="1" dirty="0"/>
              <a:t>116 kilowatts of power</a:t>
            </a:r>
            <a:r>
              <a:rPr lang="en-US" b="0" dirty="0"/>
              <a:t> an hour delivered, and so it is charging effectively at 475 miles per hour of range!</a:t>
            </a:r>
            <a:endParaRPr lang="en-US" dirty="0"/>
          </a:p>
        </p:txBody>
      </p:sp>
      <p:sp>
        <p:nvSpPr>
          <p:cNvPr id="4" name="Header Placeholder 3"/>
          <p:cNvSpPr>
            <a:spLocks noGrp="1"/>
          </p:cNvSpPr>
          <p:nvPr>
            <p:ph type="hdr" sz="quarter"/>
          </p:nvPr>
        </p:nvSpPr>
        <p:spPr/>
        <p:txBody>
          <a:bodyPr/>
          <a:lstStyle/>
          <a:p>
            <a:r>
              <a:rPr lang="en-US"/>
              <a:t>EV Charging Open House Notes</a:t>
            </a:r>
            <a:endParaRPr lang="en-US" dirty="0"/>
          </a:p>
        </p:txBody>
      </p:sp>
      <p:sp>
        <p:nvSpPr>
          <p:cNvPr id="5" name="Footer Placeholder 4"/>
          <p:cNvSpPr>
            <a:spLocks noGrp="1"/>
          </p:cNvSpPr>
          <p:nvPr>
            <p:ph type="ftr" sz="quarter" idx="4"/>
          </p:nvPr>
        </p:nvSpPr>
        <p:spPr/>
        <p:txBody>
          <a:bodyPr/>
          <a:lstStyle/>
          <a:p>
            <a:pPr defTabSz="96621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VINE</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5"/>
          </p:nvPr>
        </p:nvSpPr>
        <p:spPr/>
        <p:txBody>
          <a:bodyPr/>
          <a:lstStyle/>
          <a:p>
            <a:fld id="{B4008EB6-D09E-4580-8CD6-DDB14511944F}" type="slidenum">
              <a:rPr lang="en-US" smtClean="0"/>
              <a:pPr/>
              <a:t>52</a:t>
            </a:fld>
            <a:endParaRPr lang="en-US" dirty="0"/>
          </a:p>
        </p:txBody>
      </p:sp>
    </p:spTree>
    <p:extLst>
      <p:ext uri="{BB962C8B-B14F-4D97-AF65-F5344CB8AC3E}">
        <p14:creationId xmlns:p14="http://schemas.microsoft.com/office/powerpoint/2010/main" val="895997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large Supercharger station in Centralia, WA… located at a factory outlet mall near a few restaurants and stores. Lots of charging capacity along I-5!</a:t>
            </a:r>
          </a:p>
        </p:txBody>
      </p:sp>
      <p:sp>
        <p:nvSpPr>
          <p:cNvPr id="4" name="Header Placeholder 3"/>
          <p:cNvSpPr>
            <a:spLocks noGrp="1"/>
          </p:cNvSpPr>
          <p:nvPr>
            <p:ph type="hdr" sz="quarter"/>
          </p:nvPr>
        </p:nvSpPr>
        <p:spPr/>
        <p:txBody>
          <a:bodyPr/>
          <a:lstStyle/>
          <a:p>
            <a:r>
              <a:rPr lang="en-US"/>
              <a:t>EV Charging Open House Notes</a:t>
            </a:r>
            <a:endParaRPr lang="en-US" dirty="0"/>
          </a:p>
        </p:txBody>
      </p:sp>
      <p:sp>
        <p:nvSpPr>
          <p:cNvPr id="5" name="Footer Placeholder 4"/>
          <p:cNvSpPr>
            <a:spLocks noGrp="1"/>
          </p:cNvSpPr>
          <p:nvPr>
            <p:ph type="ftr" sz="quarter" idx="4"/>
          </p:nvPr>
        </p:nvSpPr>
        <p:spPr/>
        <p:txBody>
          <a:bodyPr/>
          <a:lstStyle/>
          <a:p>
            <a:pPr defTabSz="96621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VINE</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5"/>
          </p:nvPr>
        </p:nvSpPr>
        <p:spPr/>
        <p:txBody>
          <a:bodyPr/>
          <a:lstStyle/>
          <a:p>
            <a:fld id="{B4008EB6-D09E-4580-8CD6-DDB14511944F}" type="slidenum">
              <a:rPr lang="en-US" smtClean="0"/>
              <a:pPr/>
              <a:t>53</a:t>
            </a:fld>
            <a:endParaRPr lang="en-US" dirty="0"/>
          </a:p>
        </p:txBody>
      </p:sp>
    </p:spTree>
    <p:extLst>
      <p:ext uri="{BB962C8B-B14F-4D97-AF65-F5344CB8AC3E}">
        <p14:creationId xmlns:p14="http://schemas.microsoft.com/office/powerpoint/2010/main" val="37457798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EV Charging Open House Notes</a:t>
            </a:r>
            <a:endParaRPr lang="en-US" dirty="0"/>
          </a:p>
        </p:txBody>
      </p:sp>
      <p:sp>
        <p:nvSpPr>
          <p:cNvPr id="5" name="Footer Placeholder 4"/>
          <p:cNvSpPr>
            <a:spLocks noGrp="1"/>
          </p:cNvSpPr>
          <p:nvPr>
            <p:ph type="ftr" sz="quarter" idx="4"/>
          </p:nvPr>
        </p:nvSpPr>
        <p:spPr/>
        <p:txBody>
          <a:bodyPr/>
          <a:lstStyle/>
          <a:p>
            <a:pPr defTabSz="96621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VINE</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5"/>
          </p:nvPr>
        </p:nvSpPr>
        <p:spPr/>
        <p:txBody>
          <a:bodyPr/>
          <a:lstStyle/>
          <a:p>
            <a:fld id="{B4008EB6-D09E-4580-8CD6-DDB14511944F}" type="slidenum">
              <a:rPr lang="en-US" smtClean="0"/>
              <a:pPr/>
              <a:t>54</a:t>
            </a:fld>
            <a:endParaRPr lang="en-US" dirty="0"/>
          </a:p>
        </p:txBody>
      </p:sp>
    </p:spTree>
    <p:extLst>
      <p:ext uri="{BB962C8B-B14F-4D97-AF65-F5344CB8AC3E}">
        <p14:creationId xmlns:p14="http://schemas.microsoft.com/office/powerpoint/2010/main" val="22677667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Level A (south garage entrance) parking space and charging equipment as a paid amenity. Super useful.</a:t>
            </a:r>
          </a:p>
        </p:txBody>
      </p:sp>
      <p:sp>
        <p:nvSpPr>
          <p:cNvPr id="4" name="Header Placeholder 3"/>
          <p:cNvSpPr>
            <a:spLocks noGrp="1"/>
          </p:cNvSpPr>
          <p:nvPr>
            <p:ph type="hdr" sz="quarter"/>
          </p:nvPr>
        </p:nvSpPr>
        <p:spPr/>
        <p:txBody>
          <a:bodyPr/>
          <a:lstStyle/>
          <a:p>
            <a:r>
              <a:rPr lang="en-US"/>
              <a:t>EV Charging Open House Notes</a:t>
            </a:r>
            <a:endParaRPr lang="en-US" dirty="0"/>
          </a:p>
        </p:txBody>
      </p:sp>
      <p:sp>
        <p:nvSpPr>
          <p:cNvPr id="5" name="Footer Placeholder 4"/>
          <p:cNvSpPr>
            <a:spLocks noGrp="1"/>
          </p:cNvSpPr>
          <p:nvPr>
            <p:ph type="ftr" sz="quarter" idx="4"/>
          </p:nvPr>
        </p:nvSpPr>
        <p:spPr/>
        <p:txBody>
          <a:bodyPr/>
          <a:lstStyle/>
          <a:p>
            <a:pPr defTabSz="96621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VINE</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5"/>
          </p:nvPr>
        </p:nvSpPr>
        <p:spPr/>
        <p:txBody>
          <a:bodyPr/>
          <a:lstStyle/>
          <a:p>
            <a:fld id="{B4008EB6-D09E-4580-8CD6-DDB14511944F}" type="slidenum">
              <a:rPr lang="en-US" smtClean="0"/>
              <a:pPr/>
              <a:t>55</a:t>
            </a:fld>
            <a:endParaRPr lang="en-US" dirty="0"/>
          </a:p>
        </p:txBody>
      </p:sp>
    </p:spTree>
    <p:extLst>
      <p:ext uri="{BB962C8B-B14F-4D97-AF65-F5344CB8AC3E}">
        <p14:creationId xmlns:p14="http://schemas.microsoft.com/office/powerpoint/2010/main" val="6703474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electric panel that powers much of the garage and the community charger.</a:t>
            </a:r>
          </a:p>
          <a:p>
            <a:endParaRPr lang="en-US" dirty="0"/>
          </a:p>
          <a:p>
            <a:r>
              <a:rPr lang="en-US" dirty="0"/>
              <a:t>It’s very full. There’s no space here physically or through capacity/permit reasons to put additional chargers in this specific ‘LB’ panel in the main electric room.</a:t>
            </a:r>
          </a:p>
        </p:txBody>
      </p:sp>
      <p:sp>
        <p:nvSpPr>
          <p:cNvPr id="4" name="Header Placeholder 3"/>
          <p:cNvSpPr>
            <a:spLocks noGrp="1"/>
          </p:cNvSpPr>
          <p:nvPr>
            <p:ph type="hdr" sz="quarter"/>
          </p:nvPr>
        </p:nvSpPr>
        <p:spPr/>
        <p:txBody>
          <a:bodyPr/>
          <a:lstStyle/>
          <a:p>
            <a:r>
              <a:rPr lang="en-US"/>
              <a:t>EV Charging Open House Notes</a:t>
            </a:r>
            <a:endParaRPr lang="en-US" dirty="0"/>
          </a:p>
        </p:txBody>
      </p:sp>
      <p:sp>
        <p:nvSpPr>
          <p:cNvPr id="5" name="Footer Placeholder 4"/>
          <p:cNvSpPr>
            <a:spLocks noGrp="1"/>
          </p:cNvSpPr>
          <p:nvPr>
            <p:ph type="ftr" sz="quarter" idx="4"/>
          </p:nvPr>
        </p:nvSpPr>
        <p:spPr/>
        <p:txBody>
          <a:bodyPr/>
          <a:lstStyle/>
          <a:p>
            <a:pPr defTabSz="96621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VINE</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5"/>
          </p:nvPr>
        </p:nvSpPr>
        <p:spPr/>
        <p:txBody>
          <a:bodyPr/>
          <a:lstStyle/>
          <a:p>
            <a:fld id="{B4008EB6-D09E-4580-8CD6-DDB14511944F}" type="slidenum">
              <a:rPr lang="en-US" smtClean="0"/>
              <a:pPr/>
              <a:t>56</a:t>
            </a:fld>
            <a:endParaRPr lang="en-US" dirty="0"/>
          </a:p>
        </p:txBody>
      </p:sp>
    </p:spTree>
    <p:extLst>
      <p:ext uri="{BB962C8B-B14F-4D97-AF65-F5344CB8AC3E}">
        <p14:creationId xmlns:p14="http://schemas.microsoft.com/office/powerpoint/2010/main" val="26427961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EV Charging Open House Notes</a:t>
            </a:r>
            <a:endParaRPr lang="en-US" dirty="0"/>
          </a:p>
        </p:txBody>
      </p:sp>
      <p:sp>
        <p:nvSpPr>
          <p:cNvPr id="5" name="Footer Placeholder 4"/>
          <p:cNvSpPr>
            <a:spLocks noGrp="1"/>
          </p:cNvSpPr>
          <p:nvPr>
            <p:ph type="ftr" sz="quarter" idx="4"/>
          </p:nvPr>
        </p:nvSpPr>
        <p:spPr/>
        <p:txBody>
          <a:bodyPr/>
          <a:lstStyle/>
          <a:p>
            <a:pPr defTabSz="96621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VINE</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5"/>
          </p:nvPr>
        </p:nvSpPr>
        <p:spPr/>
        <p:txBody>
          <a:bodyPr/>
          <a:lstStyle/>
          <a:p>
            <a:fld id="{B4008EB6-D09E-4580-8CD6-DDB14511944F}" type="slidenum">
              <a:rPr lang="en-US" smtClean="0"/>
              <a:pPr/>
              <a:t>57</a:t>
            </a:fld>
            <a:endParaRPr lang="en-US" dirty="0"/>
          </a:p>
        </p:txBody>
      </p:sp>
    </p:spTree>
    <p:extLst>
      <p:ext uri="{BB962C8B-B14F-4D97-AF65-F5344CB8AC3E}">
        <p14:creationId xmlns:p14="http://schemas.microsoft.com/office/powerpoint/2010/main" val="150549527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forward, we would like to build a policy and reservation program to allow people to install, at their own cost, chargers in their Limited Common parking spaces for their exclusive use. Very important to EV drivers and future EV owners to have the choice if they want to invest in that vs using the community charger. This way they know they could always wake up to a full charge each day and pay for just what they use, not their time charging.</a:t>
            </a:r>
          </a:p>
        </p:txBody>
      </p:sp>
      <p:sp>
        <p:nvSpPr>
          <p:cNvPr id="4" name="Header Placeholder 3"/>
          <p:cNvSpPr>
            <a:spLocks noGrp="1"/>
          </p:cNvSpPr>
          <p:nvPr>
            <p:ph type="hdr" sz="quarter"/>
          </p:nvPr>
        </p:nvSpPr>
        <p:spPr/>
        <p:txBody>
          <a:bodyPr/>
          <a:lstStyle/>
          <a:p>
            <a:r>
              <a:rPr lang="en-US"/>
              <a:t>EV Charging Open House Notes</a:t>
            </a:r>
            <a:endParaRPr lang="en-US" dirty="0"/>
          </a:p>
        </p:txBody>
      </p:sp>
      <p:sp>
        <p:nvSpPr>
          <p:cNvPr id="5" name="Footer Placeholder 4"/>
          <p:cNvSpPr>
            <a:spLocks noGrp="1"/>
          </p:cNvSpPr>
          <p:nvPr>
            <p:ph type="ftr" sz="quarter" idx="4"/>
          </p:nvPr>
        </p:nvSpPr>
        <p:spPr/>
        <p:txBody>
          <a:bodyPr/>
          <a:lstStyle/>
          <a:p>
            <a:pPr defTabSz="96621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VINE</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5"/>
          </p:nvPr>
        </p:nvSpPr>
        <p:spPr/>
        <p:txBody>
          <a:bodyPr/>
          <a:lstStyle/>
          <a:p>
            <a:fld id="{B4008EB6-D09E-4580-8CD6-DDB14511944F}" type="slidenum">
              <a:rPr lang="en-US" smtClean="0"/>
              <a:pPr/>
              <a:t>58</a:t>
            </a:fld>
            <a:endParaRPr lang="en-US" dirty="0"/>
          </a:p>
        </p:txBody>
      </p:sp>
    </p:spTree>
    <p:extLst>
      <p:ext uri="{BB962C8B-B14F-4D97-AF65-F5344CB8AC3E}">
        <p14:creationId xmlns:p14="http://schemas.microsoft.com/office/powerpoint/2010/main" val="115523352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EV Charging Open House Notes</a:t>
            </a:r>
            <a:endParaRPr lang="en-US" dirty="0"/>
          </a:p>
        </p:txBody>
      </p:sp>
      <p:sp>
        <p:nvSpPr>
          <p:cNvPr id="5" name="Footer Placeholder 4"/>
          <p:cNvSpPr>
            <a:spLocks noGrp="1"/>
          </p:cNvSpPr>
          <p:nvPr>
            <p:ph type="ftr" sz="quarter" idx="4"/>
          </p:nvPr>
        </p:nvSpPr>
        <p:spPr/>
        <p:txBody>
          <a:bodyPr/>
          <a:lstStyle/>
          <a:p>
            <a:pPr defTabSz="96621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VINE</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5"/>
          </p:nvPr>
        </p:nvSpPr>
        <p:spPr/>
        <p:txBody>
          <a:bodyPr/>
          <a:lstStyle/>
          <a:p>
            <a:fld id="{B4008EB6-D09E-4580-8CD6-DDB14511944F}" type="slidenum">
              <a:rPr lang="en-US" smtClean="0"/>
              <a:pPr/>
              <a:t>59</a:t>
            </a:fld>
            <a:endParaRPr lang="en-US" dirty="0"/>
          </a:p>
        </p:txBody>
      </p:sp>
    </p:spTree>
    <p:extLst>
      <p:ext uri="{BB962C8B-B14F-4D97-AF65-F5344CB8AC3E}">
        <p14:creationId xmlns:p14="http://schemas.microsoft.com/office/powerpoint/2010/main" val="2110161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Electric Cars are as clean as the energy generation used with them. Turns out Seattle City Light has </a:t>
            </a:r>
            <a:r>
              <a:rPr lang="en-US" u="sng" dirty="0"/>
              <a:t>very green power</a:t>
            </a:r>
            <a:r>
              <a:rPr lang="en-US" u="none" dirty="0"/>
              <a:t> which is great.</a:t>
            </a:r>
            <a:endParaRPr lang="en-US" dirty="0"/>
          </a:p>
        </p:txBody>
      </p:sp>
      <p:sp>
        <p:nvSpPr>
          <p:cNvPr id="4" name="Header Placeholder 3"/>
          <p:cNvSpPr>
            <a:spLocks noGrp="1"/>
          </p:cNvSpPr>
          <p:nvPr>
            <p:ph type="hdr" sz="quarter"/>
          </p:nvPr>
        </p:nvSpPr>
        <p:spPr/>
        <p:txBody>
          <a:bodyPr/>
          <a:lstStyle/>
          <a:p>
            <a:r>
              <a:rPr lang="en-US"/>
              <a:t>EV Charging Open House Notes</a:t>
            </a:r>
            <a:endParaRPr lang="en-US" dirty="0"/>
          </a:p>
        </p:txBody>
      </p:sp>
      <p:sp>
        <p:nvSpPr>
          <p:cNvPr id="5" name="Footer Placeholder 4"/>
          <p:cNvSpPr>
            <a:spLocks noGrp="1"/>
          </p:cNvSpPr>
          <p:nvPr>
            <p:ph type="ftr" sz="quarter" idx="4"/>
          </p:nvPr>
        </p:nvSpPr>
        <p:spPr/>
        <p:txBody>
          <a:bodyPr/>
          <a:lstStyle/>
          <a:p>
            <a:pPr defTabSz="96621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VINE</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5"/>
          </p:nvPr>
        </p:nvSpPr>
        <p:spPr/>
        <p:txBody>
          <a:bodyPr/>
          <a:lstStyle/>
          <a:p>
            <a:fld id="{B4008EB6-D09E-4580-8CD6-DDB14511944F}" type="slidenum">
              <a:rPr lang="en-US" smtClean="0"/>
              <a:pPr/>
              <a:t>6</a:t>
            </a:fld>
            <a:endParaRPr lang="en-US" dirty="0"/>
          </a:p>
        </p:txBody>
      </p:sp>
    </p:spTree>
    <p:extLst>
      <p:ext uri="{BB962C8B-B14F-4D97-AF65-F5344CB8AC3E}">
        <p14:creationId xmlns:p14="http://schemas.microsoft.com/office/powerpoint/2010/main" val="361485883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EV Charging Open House Notes</a:t>
            </a:r>
            <a:endParaRPr lang="en-US" dirty="0"/>
          </a:p>
        </p:txBody>
      </p:sp>
      <p:sp>
        <p:nvSpPr>
          <p:cNvPr id="5" name="Footer Placeholder 4"/>
          <p:cNvSpPr>
            <a:spLocks noGrp="1"/>
          </p:cNvSpPr>
          <p:nvPr>
            <p:ph type="ftr" sz="quarter" idx="4"/>
          </p:nvPr>
        </p:nvSpPr>
        <p:spPr/>
        <p:txBody>
          <a:bodyPr/>
          <a:lstStyle/>
          <a:p>
            <a:pPr defTabSz="96621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VINE</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5"/>
          </p:nvPr>
        </p:nvSpPr>
        <p:spPr/>
        <p:txBody>
          <a:bodyPr/>
          <a:lstStyle/>
          <a:p>
            <a:fld id="{B4008EB6-D09E-4580-8CD6-DDB14511944F}" type="slidenum">
              <a:rPr lang="en-US" smtClean="0"/>
              <a:pPr/>
              <a:t>60</a:t>
            </a:fld>
            <a:endParaRPr lang="en-US" dirty="0"/>
          </a:p>
        </p:txBody>
      </p:sp>
    </p:spTree>
    <p:extLst>
      <p:ext uri="{BB962C8B-B14F-4D97-AF65-F5344CB8AC3E}">
        <p14:creationId xmlns:p14="http://schemas.microsoft.com/office/powerpoint/2010/main" val="27022179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MDS-1 is where all residential power comes from. That service cannot be used for EV charging without doing a full audit of all appliances in the building, units, etc. It’s best to leave the residential system as-is.</a:t>
            </a:r>
          </a:p>
        </p:txBody>
      </p:sp>
      <p:sp>
        <p:nvSpPr>
          <p:cNvPr id="4" name="Header Placeholder 3"/>
          <p:cNvSpPr>
            <a:spLocks noGrp="1"/>
          </p:cNvSpPr>
          <p:nvPr>
            <p:ph type="hdr" sz="quarter"/>
          </p:nvPr>
        </p:nvSpPr>
        <p:spPr/>
        <p:txBody>
          <a:bodyPr/>
          <a:lstStyle/>
          <a:p>
            <a:r>
              <a:rPr lang="en-US"/>
              <a:t>EV Charging Open House Notes</a:t>
            </a:r>
            <a:endParaRPr lang="en-US" dirty="0"/>
          </a:p>
        </p:txBody>
      </p:sp>
      <p:sp>
        <p:nvSpPr>
          <p:cNvPr id="5" name="Footer Placeholder 4"/>
          <p:cNvSpPr>
            <a:spLocks noGrp="1"/>
          </p:cNvSpPr>
          <p:nvPr>
            <p:ph type="ftr" sz="quarter" idx="4"/>
          </p:nvPr>
        </p:nvSpPr>
        <p:spPr/>
        <p:txBody>
          <a:bodyPr/>
          <a:lstStyle/>
          <a:p>
            <a:pPr defTabSz="96621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VINE</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5"/>
          </p:nvPr>
        </p:nvSpPr>
        <p:spPr/>
        <p:txBody>
          <a:bodyPr/>
          <a:lstStyle/>
          <a:p>
            <a:fld id="{B4008EB6-D09E-4580-8CD6-DDB14511944F}" type="slidenum">
              <a:rPr lang="en-US" smtClean="0"/>
              <a:pPr/>
              <a:t>61</a:t>
            </a:fld>
            <a:endParaRPr lang="en-US" dirty="0"/>
          </a:p>
        </p:txBody>
      </p:sp>
    </p:spTree>
    <p:extLst>
      <p:ext uri="{BB962C8B-B14F-4D97-AF65-F5344CB8AC3E}">
        <p14:creationId xmlns:p14="http://schemas.microsoft.com/office/powerpoint/2010/main" val="53519567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MDS-2 is the commercial and “house” (house == common areas, garages, lights, etc.) service.</a:t>
            </a:r>
          </a:p>
          <a:p>
            <a:endParaRPr lang="en-US" dirty="0"/>
          </a:p>
          <a:p>
            <a:r>
              <a:rPr lang="en-US" dirty="0"/>
              <a:t>Per the city’s demand data </a:t>
            </a:r>
            <a:r>
              <a:rPr lang="en-US" b="1" dirty="0"/>
              <a:t>recently shared in December 2018</a:t>
            </a:r>
            <a:r>
              <a:rPr lang="en-US" b="0" dirty="0"/>
              <a:t>, the MDS-2 service is using at peak 11% of its large amount of power service available. Huge headroom for EV charging to use this electric service!! This is a major development and news we did not have in 2016-2017 during the last EV committee project to try and move this program forward. As a result, the cost to install a panel and transformer for EV use is </a:t>
            </a:r>
            <a:r>
              <a:rPr lang="en-US" b="0" u="sng" dirty="0"/>
              <a:t>significantly lower</a:t>
            </a:r>
            <a:r>
              <a:rPr lang="en-US" b="0" u="none" dirty="0"/>
              <a:t> than previous quotes. The cost will likely be under $15,000, as opposed to prior estimates around $35,000. Big win. This also means it could fairly be split across up to 10 owners just fine.</a:t>
            </a:r>
            <a:endParaRPr lang="en-US" dirty="0"/>
          </a:p>
        </p:txBody>
      </p:sp>
      <p:sp>
        <p:nvSpPr>
          <p:cNvPr id="4" name="Header Placeholder 3"/>
          <p:cNvSpPr>
            <a:spLocks noGrp="1"/>
          </p:cNvSpPr>
          <p:nvPr>
            <p:ph type="hdr" sz="quarter"/>
          </p:nvPr>
        </p:nvSpPr>
        <p:spPr/>
        <p:txBody>
          <a:bodyPr/>
          <a:lstStyle/>
          <a:p>
            <a:r>
              <a:rPr lang="en-US"/>
              <a:t>EV Charging Open House Notes</a:t>
            </a:r>
            <a:endParaRPr lang="en-US" dirty="0"/>
          </a:p>
        </p:txBody>
      </p:sp>
      <p:sp>
        <p:nvSpPr>
          <p:cNvPr id="5" name="Footer Placeholder 4"/>
          <p:cNvSpPr>
            <a:spLocks noGrp="1"/>
          </p:cNvSpPr>
          <p:nvPr>
            <p:ph type="ftr" sz="quarter" idx="4"/>
          </p:nvPr>
        </p:nvSpPr>
        <p:spPr/>
        <p:txBody>
          <a:bodyPr/>
          <a:lstStyle/>
          <a:p>
            <a:pPr defTabSz="96621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VINE</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5"/>
          </p:nvPr>
        </p:nvSpPr>
        <p:spPr/>
        <p:txBody>
          <a:bodyPr/>
          <a:lstStyle/>
          <a:p>
            <a:fld id="{B4008EB6-D09E-4580-8CD6-DDB14511944F}" type="slidenum">
              <a:rPr lang="en-US" smtClean="0"/>
              <a:pPr/>
              <a:t>62</a:t>
            </a:fld>
            <a:endParaRPr lang="en-US" dirty="0"/>
          </a:p>
        </p:txBody>
      </p:sp>
    </p:spTree>
    <p:extLst>
      <p:ext uri="{BB962C8B-B14F-4D97-AF65-F5344CB8AC3E}">
        <p14:creationId xmlns:p14="http://schemas.microsoft.com/office/powerpoint/2010/main" val="388946275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EV Charging Open House Notes</a:t>
            </a:r>
            <a:endParaRPr lang="en-US" dirty="0"/>
          </a:p>
        </p:txBody>
      </p:sp>
      <p:sp>
        <p:nvSpPr>
          <p:cNvPr id="5" name="Footer Placeholder 4"/>
          <p:cNvSpPr>
            <a:spLocks noGrp="1"/>
          </p:cNvSpPr>
          <p:nvPr>
            <p:ph type="ftr" sz="quarter" idx="4"/>
          </p:nvPr>
        </p:nvSpPr>
        <p:spPr/>
        <p:txBody>
          <a:bodyPr/>
          <a:lstStyle/>
          <a:p>
            <a:pPr defTabSz="96621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VINE</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5"/>
          </p:nvPr>
        </p:nvSpPr>
        <p:spPr/>
        <p:txBody>
          <a:bodyPr/>
          <a:lstStyle/>
          <a:p>
            <a:fld id="{B4008EB6-D09E-4580-8CD6-DDB14511944F}" type="slidenum">
              <a:rPr lang="en-US" smtClean="0"/>
              <a:pPr/>
              <a:t>63</a:t>
            </a:fld>
            <a:endParaRPr lang="en-US" dirty="0"/>
          </a:p>
        </p:txBody>
      </p:sp>
    </p:spTree>
    <p:extLst>
      <p:ext uri="{BB962C8B-B14F-4D97-AF65-F5344CB8AC3E}">
        <p14:creationId xmlns:p14="http://schemas.microsoft.com/office/powerpoint/2010/main" val="231230762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EV Charging Open House Notes</a:t>
            </a:r>
            <a:endParaRPr lang="en-US" dirty="0"/>
          </a:p>
        </p:txBody>
      </p:sp>
      <p:sp>
        <p:nvSpPr>
          <p:cNvPr id="5" name="Footer Placeholder 4"/>
          <p:cNvSpPr>
            <a:spLocks noGrp="1"/>
          </p:cNvSpPr>
          <p:nvPr>
            <p:ph type="ftr" sz="quarter" idx="4"/>
          </p:nvPr>
        </p:nvSpPr>
        <p:spPr/>
        <p:txBody>
          <a:bodyPr/>
          <a:lstStyle/>
          <a:p>
            <a:pPr defTabSz="96621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VINE</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5"/>
          </p:nvPr>
        </p:nvSpPr>
        <p:spPr/>
        <p:txBody>
          <a:bodyPr/>
          <a:lstStyle/>
          <a:p>
            <a:fld id="{B4008EB6-D09E-4580-8CD6-DDB14511944F}" type="slidenum">
              <a:rPr lang="en-US" smtClean="0"/>
              <a:pPr/>
              <a:t>64</a:t>
            </a:fld>
            <a:endParaRPr lang="en-US" dirty="0"/>
          </a:p>
        </p:txBody>
      </p:sp>
    </p:spTree>
    <p:extLst>
      <p:ext uri="{BB962C8B-B14F-4D97-AF65-F5344CB8AC3E}">
        <p14:creationId xmlns:p14="http://schemas.microsoft.com/office/powerpoint/2010/main" val="255102829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 A is the preference for the program, but other funding models such as selling all reservations up-front are possible. The board is the decision maker on both the </a:t>
            </a:r>
            <a:r>
              <a:rPr lang="en-US" b="1" dirty="0"/>
              <a:t>cost of reservations</a:t>
            </a:r>
            <a:r>
              <a:rPr lang="en-US" b="0" dirty="0"/>
              <a:t> and the </a:t>
            </a:r>
            <a:r>
              <a:rPr lang="en-US" b="1" dirty="0"/>
              <a:t>approach used</a:t>
            </a:r>
            <a:r>
              <a:rPr lang="en-US" b="0" dirty="0"/>
              <a:t>.</a:t>
            </a:r>
            <a:endParaRPr lang="en-US" dirty="0"/>
          </a:p>
        </p:txBody>
      </p:sp>
      <p:sp>
        <p:nvSpPr>
          <p:cNvPr id="4" name="Header Placeholder 3"/>
          <p:cNvSpPr>
            <a:spLocks noGrp="1"/>
          </p:cNvSpPr>
          <p:nvPr>
            <p:ph type="hdr" sz="quarter"/>
          </p:nvPr>
        </p:nvSpPr>
        <p:spPr/>
        <p:txBody>
          <a:bodyPr/>
          <a:lstStyle/>
          <a:p>
            <a:r>
              <a:rPr lang="en-US"/>
              <a:t>EV Charging Open House Notes</a:t>
            </a:r>
            <a:endParaRPr lang="en-US" dirty="0"/>
          </a:p>
        </p:txBody>
      </p:sp>
      <p:sp>
        <p:nvSpPr>
          <p:cNvPr id="5" name="Footer Placeholder 4"/>
          <p:cNvSpPr>
            <a:spLocks noGrp="1"/>
          </p:cNvSpPr>
          <p:nvPr>
            <p:ph type="ftr" sz="quarter" idx="4"/>
          </p:nvPr>
        </p:nvSpPr>
        <p:spPr/>
        <p:txBody>
          <a:bodyPr/>
          <a:lstStyle/>
          <a:p>
            <a:pPr defTabSz="96621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VINE</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5"/>
          </p:nvPr>
        </p:nvSpPr>
        <p:spPr/>
        <p:txBody>
          <a:bodyPr/>
          <a:lstStyle/>
          <a:p>
            <a:fld id="{B4008EB6-D09E-4580-8CD6-DDB14511944F}" type="slidenum">
              <a:rPr lang="en-US" smtClean="0"/>
              <a:pPr/>
              <a:t>65</a:t>
            </a:fld>
            <a:endParaRPr lang="en-US" dirty="0"/>
          </a:p>
        </p:txBody>
      </p:sp>
    </p:spTree>
    <p:extLst>
      <p:ext uri="{BB962C8B-B14F-4D97-AF65-F5344CB8AC3E}">
        <p14:creationId xmlns:p14="http://schemas.microsoft.com/office/powerpoint/2010/main" val="351326727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EV Charging Open House Notes</a:t>
            </a:r>
            <a:endParaRPr lang="en-US" dirty="0"/>
          </a:p>
        </p:txBody>
      </p:sp>
      <p:sp>
        <p:nvSpPr>
          <p:cNvPr id="5" name="Footer Placeholder 4"/>
          <p:cNvSpPr>
            <a:spLocks noGrp="1"/>
          </p:cNvSpPr>
          <p:nvPr>
            <p:ph type="ftr" sz="quarter" idx="4"/>
          </p:nvPr>
        </p:nvSpPr>
        <p:spPr/>
        <p:txBody>
          <a:bodyPr/>
          <a:lstStyle/>
          <a:p>
            <a:pPr defTabSz="96621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VINE</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5"/>
          </p:nvPr>
        </p:nvSpPr>
        <p:spPr/>
        <p:txBody>
          <a:bodyPr/>
          <a:lstStyle/>
          <a:p>
            <a:fld id="{B4008EB6-D09E-4580-8CD6-DDB14511944F}" type="slidenum">
              <a:rPr lang="en-US" smtClean="0"/>
              <a:pPr/>
              <a:t>66</a:t>
            </a:fld>
            <a:endParaRPr lang="en-US" dirty="0"/>
          </a:p>
        </p:txBody>
      </p:sp>
    </p:spTree>
    <p:extLst>
      <p:ext uri="{BB962C8B-B14F-4D97-AF65-F5344CB8AC3E}">
        <p14:creationId xmlns:p14="http://schemas.microsoft.com/office/powerpoint/2010/main" val="121894960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EV Charging Open House Notes</a:t>
            </a:r>
            <a:endParaRPr lang="en-US" dirty="0"/>
          </a:p>
        </p:txBody>
      </p:sp>
      <p:sp>
        <p:nvSpPr>
          <p:cNvPr id="5" name="Footer Placeholder 4"/>
          <p:cNvSpPr>
            <a:spLocks noGrp="1"/>
          </p:cNvSpPr>
          <p:nvPr>
            <p:ph type="ftr" sz="quarter" idx="4"/>
          </p:nvPr>
        </p:nvSpPr>
        <p:spPr/>
        <p:txBody>
          <a:bodyPr/>
          <a:lstStyle/>
          <a:p>
            <a:pPr defTabSz="96621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VINE</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5"/>
          </p:nvPr>
        </p:nvSpPr>
        <p:spPr/>
        <p:txBody>
          <a:bodyPr/>
          <a:lstStyle/>
          <a:p>
            <a:fld id="{B4008EB6-D09E-4580-8CD6-DDB14511944F}" type="slidenum">
              <a:rPr lang="en-US" smtClean="0"/>
              <a:pPr/>
              <a:t>67</a:t>
            </a:fld>
            <a:endParaRPr lang="en-US" dirty="0"/>
          </a:p>
        </p:txBody>
      </p:sp>
    </p:spTree>
    <p:extLst>
      <p:ext uri="{BB962C8B-B14F-4D97-AF65-F5344CB8AC3E}">
        <p14:creationId xmlns:p14="http://schemas.microsoft.com/office/powerpoint/2010/main" val="408333740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EV Charging Open House Notes</a:t>
            </a:r>
            <a:endParaRPr lang="en-US" dirty="0"/>
          </a:p>
        </p:txBody>
      </p:sp>
      <p:sp>
        <p:nvSpPr>
          <p:cNvPr id="5" name="Footer Placeholder 4"/>
          <p:cNvSpPr>
            <a:spLocks noGrp="1"/>
          </p:cNvSpPr>
          <p:nvPr>
            <p:ph type="ftr" sz="quarter" idx="4"/>
          </p:nvPr>
        </p:nvSpPr>
        <p:spPr/>
        <p:txBody>
          <a:bodyPr/>
          <a:lstStyle/>
          <a:p>
            <a:pPr defTabSz="96621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VINE</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5"/>
          </p:nvPr>
        </p:nvSpPr>
        <p:spPr/>
        <p:txBody>
          <a:bodyPr/>
          <a:lstStyle/>
          <a:p>
            <a:fld id="{B4008EB6-D09E-4580-8CD6-DDB14511944F}" type="slidenum">
              <a:rPr lang="en-US" smtClean="0"/>
              <a:pPr/>
              <a:t>68</a:t>
            </a:fld>
            <a:endParaRPr lang="en-US" dirty="0"/>
          </a:p>
        </p:txBody>
      </p:sp>
    </p:spTree>
    <p:extLst>
      <p:ext uri="{BB962C8B-B14F-4D97-AF65-F5344CB8AC3E}">
        <p14:creationId xmlns:p14="http://schemas.microsoft.com/office/powerpoint/2010/main" val="154583656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EV Charging Open House Notes</a:t>
            </a:r>
            <a:endParaRPr lang="en-US" dirty="0"/>
          </a:p>
        </p:txBody>
      </p:sp>
      <p:sp>
        <p:nvSpPr>
          <p:cNvPr id="5" name="Footer Placeholder 4"/>
          <p:cNvSpPr>
            <a:spLocks noGrp="1"/>
          </p:cNvSpPr>
          <p:nvPr>
            <p:ph type="ftr" sz="quarter" idx="4"/>
          </p:nvPr>
        </p:nvSpPr>
        <p:spPr/>
        <p:txBody>
          <a:bodyPr/>
          <a:lstStyle/>
          <a:p>
            <a:pPr defTabSz="96621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VINE</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5"/>
          </p:nvPr>
        </p:nvSpPr>
        <p:spPr/>
        <p:txBody>
          <a:bodyPr/>
          <a:lstStyle/>
          <a:p>
            <a:fld id="{B4008EB6-D09E-4580-8CD6-DDB14511944F}" type="slidenum">
              <a:rPr lang="en-US" smtClean="0"/>
              <a:pPr/>
              <a:t>69</a:t>
            </a:fld>
            <a:endParaRPr lang="en-US" dirty="0"/>
          </a:p>
        </p:txBody>
      </p:sp>
    </p:spTree>
    <p:extLst>
      <p:ext uri="{BB962C8B-B14F-4D97-AF65-F5344CB8AC3E}">
        <p14:creationId xmlns:p14="http://schemas.microsoft.com/office/powerpoint/2010/main" val="2620641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Lots of reasons that EVs are big on the west coast.</a:t>
            </a:r>
          </a:p>
          <a:p>
            <a:endParaRPr lang="en-US" dirty="0"/>
          </a:p>
          <a:p>
            <a:r>
              <a:rPr lang="en-US" dirty="0"/>
              <a:t>Of particular note – many states have ‘right to charge’ laws, but Washington does not. Having a policy in place ahead of any right to charge laws is key… in California it’s been an issue where the law allows condo owners to tap into community power without always a defined way to reimburse them. Getting ahead of the curve is key.</a:t>
            </a:r>
          </a:p>
        </p:txBody>
      </p:sp>
      <p:sp>
        <p:nvSpPr>
          <p:cNvPr id="4" name="Header Placeholder 3"/>
          <p:cNvSpPr>
            <a:spLocks noGrp="1"/>
          </p:cNvSpPr>
          <p:nvPr>
            <p:ph type="hdr" sz="quarter"/>
          </p:nvPr>
        </p:nvSpPr>
        <p:spPr/>
        <p:txBody>
          <a:bodyPr/>
          <a:lstStyle/>
          <a:p>
            <a:r>
              <a:rPr lang="en-US"/>
              <a:t>EV Charging Open House Notes</a:t>
            </a:r>
            <a:endParaRPr lang="en-US" dirty="0"/>
          </a:p>
        </p:txBody>
      </p:sp>
      <p:sp>
        <p:nvSpPr>
          <p:cNvPr id="5" name="Footer Placeholder 4"/>
          <p:cNvSpPr>
            <a:spLocks noGrp="1"/>
          </p:cNvSpPr>
          <p:nvPr>
            <p:ph type="ftr" sz="quarter" idx="4"/>
          </p:nvPr>
        </p:nvSpPr>
        <p:spPr/>
        <p:txBody>
          <a:bodyPr/>
          <a:lstStyle/>
          <a:p>
            <a:pPr defTabSz="96621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VINE</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5"/>
          </p:nvPr>
        </p:nvSpPr>
        <p:spPr/>
        <p:txBody>
          <a:bodyPr/>
          <a:lstStyle/>
          <a:p>
            <a:fld id="{B4008EB6-D09E-4580-8CD6-DDB14511944F}" type="slidenum">
              <a:rPr lang="en-US" smtClean="0"/>
              <a:pPr/>
              <a:t>7</a:t>
            </a:fld>
            <a:endParaRPr lang="en-US" dirty="0"/>
          </a:p>
        </p:txBody>
      </p:sp>
    </p:spTree>
    <p:extLst>
      <p:ext uri="{BB962C8B-B14F-4D97-AF65-F5344CB8AC3E}">
        <p14:creationId xmlns:p14="http://schemas.microsoft.com/office/powerpoint/2010/main" val="211902257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EV Charging Open House Notes</a:t>
            </a:r>
            <a:endParaRPr lang="en-US" dirty="0"/>
          </a:p>
        </p:txBody>
      </p:sp>
      <p:sp>
        <p:nvSpPr>
          <p:cNvPr id="5" name="Footer Placeholder 4"/>
          <p:cNvSpPr>
            <a:spLocks noGrp="1"/>
          </p:cNvSpPr>
          <p:nvPr>
            <p:ph type="ftr" sz="quarter" idx="4"/>
          </p:nvPr>
        </p:nvSpPr>
        <p:spPr/>
        <p:txBody>
          <a:bodyPr/>
          <a:lstStyle/>
          <a:p>
            <a:pPr defTabSz="96621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VINE</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5"/>
          </p:nvPr>
        </p:nvSpPr>
        <p:spPr/>
        <p:txBody>
          <a:bodyPr/>
          <a:lstStyle/>
          <a:p>
            <a:fld id="{B4008EB6-D09E-4580-8CD6-DDB14511944F}" type="slidenum">
              <a:rPr lang="en-US" smtClean="0"/>
              <a:pPr/>
              <a:t>70</a:t>
            </a:fld>
            <a:endParaRPr lang="en-US" dirty="0"/>
          </a:p>
        </p:txBody>
      </p:sp>
    </p:spTree>
    <p:extLst>
      <p:ext uri="{BB962C8B-B14F-4D97-AF65-F5344CB8AC3E}">
        <p14:creationId xmlns:p14="http://schemas.microsoft.com/office/powerpoint/2010/main" val="297032672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EV Charging Open House Notes</a:t>
            </a:r>
            <a:endParaRPr lang="en-US" dirty="0"/>
          </a:p>
        </p:txBody>
      </p:sp>
      <p:sp>
        <p:nvSpPr>
          <p:cNvPr id="5" name="Footer Placeholder 4"/>
          <p:cNvSpPr>
            <a:spLocks noGrp="1"/>
          </p:cNvSpPr>
          <p:nvPr>
            <p:ph type="ftr" sz="quarter" idx="4"/>
          </p:nvPr>
        </p:nvSpPr>
        <p:spPr/>
        <p:txBody>
          <a:bodyPr/>
          <a:lstStyle/>
          <a:p>
            <a:pPr defTabSz="96621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VINE</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5"/>
          </p:nvPr>
        </p:nvSpPr>
        <p:spPr/>
        <p:txBody>
          <a:bodyPr/>
          <a:lstStyle/>
          <a:p>
            <a:fld id="{B4008EB6-D09E-4580-8CD6-DDB14511944F}" type="slidenum">
              <a:rPr lang="en-US" smtClean="0"/>
              <a:pPr/>
              <a:t>71</a:t>
            </a:fld>
            <a:endParaRPr lang="en-US" dirty="0"/>
          </a:p>
        </p:txBody>
      </p:sp>
    </p:spTree>
    <p:extLst>
      <p:ext uri="{BB962C8B-B14F-4D97-AF65-F5344CB8AC3E}">
        <p14:creationId xmlns:p14="http://schemas.microsoft.com/office/powerpoint/2010/main" val="258563780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EV Charging Open House Notes</a:t>
            </a:r>
            <a:endParaRPr lang="en-US" dirty="0"/>
          </a:p>
        </p:txBody>
      </p:sp>
      <p:sp>
        <p:nvSpPr>
          <p:cNvPr id="5" name="Footer Placeholder 4"/>
          <p:cNvSpPr>
            <a:spLocks noGrp="1"/>
          </p:cNvSpPr>
          <p:nvPr>
            <p:ph type="ftr" sz="quarter" idx="4"/>
          </p:nvPr>
        </p:nvSpPr>
        <p:spPr/>
        <p:txBody>
          <a:bodyPr/>
          <a:lstStyle/>
          <a:p>
            <a:pPr defTabSz="96621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VINE</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5"/>
          </p:nvPr>
        </p:nvSpPr>
        <p:spPr/>
        <p:txBody>
          <a:bodyPr/>
          <a:lstStyle/>
          <a:p>
            <a:fld id="{B4008EB6-D09E-4580-8CD6-DDB14511944F}" type="slidenum">
              <a:rPr lang="en-US" smtClean="0"/>
              <a:pPr/>
              <a:t>72</a:t>
            </a:fld>
            <a:endParaRPr lang="en-US" dirty="0"/>
          </a:p>
        </p:txBody>
      </p:sp>
    </p:spTree>
    <p:extLst>
      <p:ext uri="{BB962C8B-B14F-4D97-AF65-F5344CB8AC3E}">
        <p14:creationId xmlns:p14="http://schemas.microsoft.com/office/powerpoint/2010/main" val="220958262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EV Charging Open House Notes</a:t>
            </a:r>
            <a:endParaRPr lang="en-US" dirty="0"/>
          </a:p>
        </p:txBody>
      </p:sp>
      <p:sp>
        <p:nvSpPr>
          <p:cNvPr id="5" name="Footer Placeholder 4"/>
          <p:cNvSpPr>
            <a:spLocks noGrp="1"/>
          </p:cNvSpPr>
          <p:nvPr>
            <p:ph type="ftr" sz="quarter" idx="4"/>
          </p:nvPr>
        </p:nvSpPr>
        <p:spPr/>
        <p:txBody>
          <a:bodyPr/>
          <a:lstStyle/>
          <a:p>
            <a:pPr defTabSz="96621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VINE</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5"/>
          </p:nvPr>
        </p:nvSpPr>
        <p:spPr/>
        <p:txBody>
          <a:bodyPr/>
          <a:lstStyle/>
          <a:p>
            <a:fld id="{B4008EB6-D09E-4580-8CD6-DDB14511944F}" type="slidenum">
              <a:rPr lang="en-US" smtClean="0"/>
              <a:pPr/>
              <a:t>73</a:t>
            </a:fld>
            <a:endParaRPr lang="en-US" dirty="0"/>
          </a:p>
        </p:txBody>
      </p:sp>
    </p:spTree>
    <p:extLst>
      <p:ext uri="{BB962C8B-B14F-4D97-AF65-F5344CB8AC3E}">
        <p14:creationId xmlns:p14="http://schemas.microsoft.com/office/powerpoint/2010/main" val="231136604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 to the approach we are considering, it’s most fair.</a:t>
            </a:r>
          </a:p>
        </p:txBody>
      </p:sp>
      <p:sp>
        <p:nvSpPr>
          <p:cNvPr id="4" name="Header Placeholder 3"/>
          <p:cNvSpPr>
            <a:spLocks noGrp="1"/>
          </p:cNvSpPr>
          <p:nvPr>
            <p:ph type="hdr" sz="quarter"/>
          </p:nvPr>
        </p:nvSpPr>
        <p:spPr/>
        <p:txBody>
          <a:bodyPr/>
          <a:lstStyle/>
          <a:p>
            <a:r>
              <a:rPr lang="en-US"/>
              <a:t>EV Charging Open House Notes</a:t>
            </a:r>
            <a:endParaRPr lang="en-US" dirty="0"/>
          </a:p>
        </p:txBody>
      </p:sp>
      <p:sp>
        <p:nvSpPr>
          <p:cNvPr id="5" name="Footer Placeholder 4"/>
          <p:cNvSpPr>
            <a:spLocks noGrp="1"/>
          </p:cNvSpPr>
          <p:nvPr>
            <p:ph type="ftr" sz="quarter" idx="4"/>
          </p:nvPr>
        </p:nvSpPr>
        <p:spPr/>
        <p:txBody>
          <a:bodyPr/>
          <a:lstStyle/>
          <a:p>
            <a:pPr defTabSz="96621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VINE</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5"/>
          </p:nvPr>
        </p:nvSpPr>
        <p:spPr/>
        <p:txBody>
          <a:bodyPr/>
          <a:lstStyle/>
          <a:p>
            <a:fld id="{B4008EB6-D09E-4580-8CD6-DDB14511944F}" type="slidenum">
              <a:rPr lang="en-US" smtClean="0"/>
              <a:pPr/>
              <a:t>74</a:t>
            </a:fld>
            <a:endParaRPr lang="en-US" dirty="0"/>
          </a:p>
        </p:txBody>
      </p:sp>
    </p:spTree>
    <p:extLst>
      <p:ext uri="{BB962C8B-B14F-4D97-AF65-F5344CB8AC3E}">
        <p14:creationId xmlns:p14="http://schemas.microsoft.com/office/powerpoint/2010/main" val="378085851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Escala</a:t>
            </a:r>
            <a:r>
              <a:rPr lang="en-US" dirty="0"/>
              <a:t> used community funds to upgrade their electrical infrastructure for the benefit of the owners who wanted to charge EVs. As a result, their ‘reservation’ fees are essentially $500 per circuit. The Vine does not at this time see this as a fair approach given that community funds should not necessarily be subsidizing private charger installations.</a:t>
            </a:r>
          </a:p>
        </p:txBody>
      </p:sp>
      <p:sp>
        <p:nvSpPr>
          <p:cNvPr id="4" name="Header Placeholder 3"/>
          <p:cNvSpPr>
            <a:spLocks noGrp="1"/>
          </p:cNvSpPr>
          <p:nvPr>
            <p:ph type="hdr" sz="quarter"/>
          </p:nvPr>
        </p:nvSpPr>
        <p:spPr/>
        <p:txBody>
          <a:bodyPr/>
          <a:lstStyle/>
          <a:p>
            <a:r>
              <a:rPr lang="en-US"/>
              <a:t>EV Charging Open House Notes</a:t>
            </a:r>
            <a:endParaRPr lang="en-US" dirty="0"/>
          </a:p>
        </p:txBody>
      </p:sp>
      <p:sp>
        <p:nvSpPr>
          <p:cNvPr id="5" name="Footer Placeholder 4"/>
          <p:cNvSpPr>
            <a:spLocks noGrp="1"/>
          </p:cNvSpPr>
          <p:nvPr>
            <p:ph type="ftr" sz="quarter" idx="4"/>
          </p:nvPr>
        </p:nvSpPr>
        <p:spPr/>
        <p:txBody>
          <a:bodyPr/>
          <a:lstStyle/>
          <a:p>
            <a:pPr defTabSz="96621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VINE</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5"/>
          </p:nvPr>
        </p:nvSpPr>
        <p:spPr/>
        <p:txBody>
          <a:bodyPr/>
          <a:lstStyle/>
          <a:p>
            <a:fld id="{B4008EB6-D09E-4580-8CD6-DDB14511944F}" type="slidenum">
              <a:rPr lang="en-US" smtClean="0"/>
              <a:pPr/>
              <a:t>75</a:t>
            </a:fld>
            <a:endParaRPr lang="en-US" dirty="0"/>
          </a:p>
        </p:txBody>
      </p:sp>
    </p:spTree>
    <p:extLst>
      <p:ext uri="{BB962C8B-B14F-4D97-AF65-F5344CB8AC3E}">
        <p14:creationId xmlns:p14="http://schemas.microsoft.com/office/powerpoint/2010/main" val="191619518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Newer buildings sell EV access at condo sales time similar to upgrading backsplashes.</a:t>
            </a:r>
          </a:p>
        </p:txBody>
      </p:sp>
      <p:sp>
        <p:nvSpPr>
          <p:cNvPr id="4" name="Header Placeholder 3"/>
          <p:cNvSpPr>
            <a:spLocks noGrp="1"/>
          </p:cNvSpPr>
          <p:nvPr>
            <p:ph type="hdr" sz="quarter"/>
          </p:nvPr>
        </p:nvSpPr>
        <p:spPr/>
        <p:txBody>
          <a:bodyPr/>
          <a:lstStyle/>
          <a:p>
            <a:r>
              <a:rPr lang="en-US"/>
              <a:t>EV Charging Open House Notes</a:t>
            </a:r>
            <a:endParaRPr lang="en-US" dirty="0"/>
          </a:p>
        </p:txBody>
      </p:sp>
      <p:sp>
        <p:nvSpPr>
          <p:cNvPr id="5" name="Footer Placeholder 4"/>
          <p:cNvSpPr>
            <a:spLocks noGrp="1"/>
          </p:cNvSpPr>
          <p:nvPr>
            <p:ph type="ftr" sz="quarter" idx="4"/>
          </p:nvPr>
        </p:nvSpPr>
        <p:spPr/>
        <p:txBody>
          <a:bodyPr/>
          <a:lstStyle/>
          <a:p>
            <a:pPr defTabSz="96621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VINE</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5"/>
          </p:nvPr>
        </p:nvSpPr>
        <p:spPr/>
        <p:txBody>
          <a:bodyPr/>
          <a:lstStyle/>
          <a:p>
            <a:fld id="{B4008EB6-D09E-4580-8CD6-DDB14511944F}" type="slidenum">
              <a:rPr lang="en-US" smtClean="0"/>
              <a:pPr/>
              <a:t>76</a:t>
            </a:fld>
            <a:endParaRPr lang="en-US" dirty="0"/>
          </a:p>
        </p:txBody>
      </p:sp>
    </p:spTree>
    <p:extLst>
      <p:ext uri="{BB962C8B-B14F-4D97-AF65-F5344CB8AC3E}">
        <p14:creationId xmlns:p14="http://schemas.microsoft.com/office/powerpoint/2010/main" val="60383124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EV Charging Open House Notes</a:t>
            </a:r>
            <a:endParaRPr lang="en-US" dirty="0"/>
          </a:p>
        </p:txBody>
      </p:sp>
      <p:sp>
        <p:nvSpPr>
          <p:cNvPr id="5" name="Footer Placeholder 4"/>
          <p:cNvSpPr>
            <a:spLocks noGrp="1"/>
          </p:cNvSpPr>
          <p:nvPr>
            <p:ph type="ftr" sz="quarter" idx="4"/>
          </p:nvPr>
        </p:nvSpPr>
        <p:spPr/>
        <p:txBody>
          <a:bodyPr/>
          <a:lstStyle/>
          <a:p>
            <a:pPr defTabSz="96621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VINE</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5"/>
          </p:nvPr>
        </p:nvSpPr>
        <p:spPr/>
        <p:txBody>
          <a:bodyPr/>
          <a:lstStyle/>
          <a:p>
            <a:fld id="{B4008EB6-D09E-4580-8CD6-DDB14511944F}" type="slidenum">
              <a:rPr lang="en-US" smtClean="0"/>
              <a:pPr/>
              <a:t>77</a:t>
            </a:fld>
            <a:endParaRPr lang="en-US" dirty="0"/>
          </a:p>
        </p:txBody>
      </p:sp>
    </p:spTree>
    <p:extLst>
      <p:ext uri="{BB962C8B-B14F-4D97-AF65-F5344CB8AC3E}">
        <p14:creationId xmlns:p14="http://schemas.microsoft.com/office/powerpoint/2010/main" val="120272470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EV Charging Open House Notes</a:t>
            </a:r>
            <a:endParaRPr lang="en-US" dirty="0"/>
          </a:p>
        </p:txBody>
      </p:sp>
      <p:sp>
        <p:nvSpPr>
          <p:cNvPr id="5" name="Footer Placeholder 4"/>
          <p:cNvSpPr>
            <a:spLocks noGrp="1"/>
          </p:cNvSpPr>
          <p:nvPr>
            <p:ph type="ftr" sz="quarter" idx="4"/>
          </p:nvPr>
        </p:nvSpPr>
        <p:spPr/>
        <p:txBody>
          <a:bodyPr/>
          <a:lstStyle/>
          <a:p>
            <a:pPr defTabSz="96621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VINE</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5"/>
          </p:nvPr>
        </p:nvSpPr>
        <p:spPr/>
        <p:txBody>
          <a:bodyPr/>
          <a:lstStyle/>
          <a:p>
            <a:fld id="{B4008EB6-D09E-4580-8CD6-DDB14511944F}" type="slidenum">
              <a:rPr lang="en-US" smtClean="0"/>
              <a:pPr/>
              <a:t>78</a:t>
            </a:fld>
            <a:endParaRPr lang="en-US" dirty="0"/>
          </a:p>
        </p:txBody>
      </p:sp>
    </p:spTree>
    <p:extLst>
      <p:ext uri="{BB962C8B-B14F-4D97-AF65-F5344CB8AC3E}">
        <p14:creationId xmlns:p14="http://schemas.microsoft.com/office/powerpoint/2010/main" val="420213879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EV Charging Open House Notes</a:t>
            </a:r>
            <a:endParaRPr lang="en-US" dirty="0"/>
          </a:p>
        </p:txBody>
      </p:sp>
      <p:sp>
        <p:nvSpPr>
          <p:cNvPr id="5" name="Footer Placeholder 4"/>
          <p:cNvSpPr>
            <a:spLocks noGrp="1"/>
          </p:cNvSpPr>
          <p:nvPr>
            <p:ph type="ftr" sz="quarter" idx="4"/>
          </p:nvPr>
        </p:nvSpPr>
        <p:spPr/>
        <p:txBody>
          <a:bodyPr/>
          <a:lstStyle/>
          <a:p>
            <a:pPr defTabSz="96621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VINE</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5"/>
          </p:nvPr>
        </p:nvSpPr>
        <p:spPr/>
        <p:txBody>
          <a:bodyPr/>
          <a:lstStyle/>
          <a:p>
            <a:fld id="{B4008EB6-D09E-4580-8CD6-DDB14511944F}" type="slidenum">
              <a:rPr lang="en-US" smtClean="0"/>
              <a:pPr/>
              <a:t>79</a:t>
            </a:fld>
            <a:endParaRPr lang="en-US" dirty="0"/>
          </a:p>
        </p:txBody>
      </p:sp>
    </p:spTree>
    <p:extLst>
      <p:ext uri="{BB962C8B-B14F-4D97-AF65-F5344CB8AC3E}">
        <p14:creationId xmlns:p14="http://schemas.microsoft.com/office/powerpoint/2010/main" val="3827732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EV Charging Open House Notes</a:t>
            </a:r>
            <a:endParaRPr lang="en-US" dirty="0"/>
          </a:p>
        </p:txBody>
      </p:sp>
      <p:sp>
        <p:nvSpPr>
          <p:cNvPr id="5" name="Footer Placeholder 4"/>
          <p:cNvSpPr>
            <a:spLocks noGrp="1"/>
          </p:cNvSpPr>
          <p:nvPr>
            <p:ph type="ftr" sz="quarter" idx="4"/>
          </p:nvPr>
        </p:nvSpPr>
        <p:spPr/>
        <p:txBody>
          <a:bodyPr/>
          <a:lstStyle/>
          <a:p>
            <a:pPr defTabSz="96621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VINE</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5"/>
          </p:nvPr>
        </p:nvSpPr>
        <p:spPr/>
        <p:txBody>
          <a:bodyPr/>
          <a:lstStyle/>
          <a:p>
            <a:fld id="{B4008EB6-D09E-4580-8CD6-DDB14511944F}" type="slidenum">
              <a:rPr lang="en-US" smtClean="0"/>
              <a:pPr/>
              <a:t>8</a:t>
            </a:fld>
            <a:endParaRPr lang="en-US" dirty="0"/>
          </a:p>
        </p:txBody>
      </p:sp>
    </p:spTree>
    <p:extLst>
      <p:ext uri="{BB962C8B-B14F-4D97-AF65-F5344CB8AC3E}">
        <p14:creationId xmlns:p14="http://schemas.microsoft.com/office/powerpoint/2010/main" val="209186506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EV Charging Open House Notes</a:t>
            </a:r>
            <a:endParaRPr lang="en-US" dirty="0"/>
          </a:p>
        </p:txBody>
      </p:sp>
      <p:sp>
        <p:nvSpPr>
          <p:cNvPr id="5" name="Footer Placeholder 4"/>
          <p:cNvSpPr>
            <a:spLocks noGrp="1"/>
          </p:cNvSpPr>
          <p:nvPr>
            <p:ph type="ftr" sz="quarter" idx="4"/>
          </p:nvPr>
        </p:nvSpPr>
        <p:spPr/>
        <p:txBody>
          <a:bodyPr/>
          <a:lstStyle/>
          <a:p>
            <a:pPr defTabSz="96621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VINE</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5"/>
          </p:nvPr>
        </p:nvSpPr>
        <p:spPr/>
        <p:txBody>
          <a:bodyPr/>
          <a:lstStyle/>
          <a:p>
            <a:fld id="{B4008EB6-D09E-4580-8CD6-DDB14511944F}" type="slidenum">
              <a:rPr lang="en-US" smtClean="0"/>
              <a:pPr/>
              <a:t>80</a:t>
            </a:fld>
            <a:endParaRPr lang="en-US" dirty="0"/>
          </a:p>
        </p:txBody>
      </p:sp>
    </p:spTree>
    <p:extLst>
      <p:ext uri="{BB962C8B-B14F-4D97-AF65-F5344CB8AC3E}">
        <p14:creationId xmlns:p14="http://schemas.microsoft.com/office/powerpoint/2010/main" val="262237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Takeaway – The Vine is a Limited Common assigned parking building (spaces are assigned in a table and swaps or purchases of spots are done by declaration amendment) – this is easier than deed-based updates to parking. Limited Common improvements are clearly defined and have procedures and text in declarations to cover the process and powers of the board.</a:t>
            </a:r>
          </a:p>
        </p:txBody>
      </p:sp>
      <p:sp>
        <p:nvSpPr>
          <p:cNvPr id="4" name="Header Placeholder 3"/>
          <p:cNvSpPr>
            <a:spLocks noGrp="1"/>
          </p:cNvSpPr>
          <p:nvPr>
            <p:ph type="hdr" sz="quarter"/>
          </p:nvPr>
        </p:nvSpPr>
        <p:spPr/>
        <p:txBody>
          <a:bodyPr/>
          <a:lstStyle/>
          <a:p>
            <a:r>
              <a:rPr lang="en-US"/>
              <a:t>EV Charging Open House Notes</a:t>
            </a:r>
            <a:endParaRPr lang="en-US" dirty="0"/>
          </a:p>
        </p:txBody>
      </p:sp>
      <p:sp>
        <p:nvSpPr>
          <p:cNvPr id="5" name="Footer Placeholder 4"/>
          <p:cNvSpPr>
            <a:spLocks noGrp="1"/>
          </p:cNvSpPr>
          <p:nvPr>
            <p:ph type="ftr" sz="quarter" idx="4"/>
          </p:nvPr>
        </p:nvSpPr>
        <p:spPr/>
        <p:txBody>
          <a:bodyPr/>
          <a:lstStyle/>
          <a:p>
            <a:pPr defTabSz="96621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VINE</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5"/>
          </p:nvPr>
        </p:nvSpPr>
        <p:spPr/>
        <p:txBody>
          <a:bodyPr/>
          <a:lstStyle/>
          <a:p>
            <a:fld id="{B4008EB6-D09E-4580-8CD6-DDB14511944F}" type="slidenum">
              <a:rPr lang="en-US" smtClean="0"/>
              <a:pPr/>
              <a:t>9</a:t>
            </a:fld>
            <a:endParaRPr lang="en-US" dirty="0"/>
          </a:p>
        </p:txBody>
      </p:sp>
    </p:spTree>
    <p:extLst>
      <p:ext uri="{BB962C8B-B14F-4D97-AF65-F5344CB8AC3E}">
        <p14:creationId xmlns:p14="http://schemas.microsoft.com/office/powerpoint/2010/main" val="4184959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74702" y="2117165"/>
            <a:ext cx="8229535" cy="1837298"/>
          </a:xfrm>
          <a:noFill/>
        </p:spPr>
        <p:txBody>
          <a:bodyPr lIns="146304" tIns="91440" rIns="146304" bIns="91440" anchor="t" anchorCtr="0"/>
          <a:lstStyle>
            <a:lvl1pPr>
              <a:defRPr sz="5400" spc="-100" baseline="0">
                <a:gradFill>
                  <a:gsLst>
                    <a:gs pos="3333">
                      <a:schemeClr val="tx2"/>
                    </a:gs>
                    <a:gs pos="39000">
                      <a:schemeClr val="tx2"/>
                    </a:gs>
                  </a:gsLst>
                  <a:lin ang="5400000" scaled="0"/>
                </a:gradFill>
              </a:defRPr>
            </a:lvl1pPr>
          </a:lstStyle>
          <a:p>
            <a:r>
              <a:rPr lang="en-US" dirty="0"/>
              <a:t>Presentation title</a:t>
            </a:r>
          </a:p>
        </p:txBody>
      </p:sp>
    </p:spTree>
    <p:extLst>
      <p:ext uri="{BB962C8B-B14F-4D97-AF65-F5344CB8AC3E}">
        <p14:creationId xmlns:p14="http://schemas.microsoft.com/office/powerpoint/2010/main" val="28860535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11135705"/>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07535725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47227168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Title Accent Color 4">
    <p:bg>
      <p:bgPr>
        <a:solidFill>
          <a:srgbClr val="5C2D9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0047586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Accent Color 5">
    <p:bg>
      <p:bgPr>
        <a:solidFill>
          <a:srgbClr val="107C1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75112077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ection Title Accent Color 5">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98527581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Accent Color 6">
    <p:bg>
      <p:bgPr>
        <a:solidFill>
          <a:srgbClr val="D83B0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25617913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74816850"/>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Accent Color 4">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640534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reen">
    <p:bg>
      <p:bgPr>
        <a:solidFill>
          <a:srgbClr val="107C1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465884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ing slide_light background">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2888"/>
            <a:ext cx="11856403"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2016</a:t>
            </a:r>
          </a:p>
        </p:txBody>
      </p:sp>
    </p:spTree>
    <p:extLst>
      <p:ext uri="{BB962C8B-B14F-4D97-AF65-F5344CB8AC3E}">
        <p14:creationId xmlns:p14="http://schemas.microsoft.com/office/powerpoint/2010/main" val="392835873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25170"/>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5319683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25170"/>
          </a:xfrm>
        </p:spPr>
        <p:txBody>
          <a:bodyPr>
            <a:spAutoFit/>
          </a:bodyPr>
          <a:lstStyle>
            <a:lvl1pPr>
              <a:defRPr>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2994197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6853403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9837130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90270825"/>
      </p:ext>
    </p:extLst>
  </p:cSld>
  <p:clrMap bg1="lt1" tx1="dk1" bg2="lt2" tx2="dk2" accent1="accent1" accent2="accent2" accent3="accent3" accent4="accent4" accent5="accent5" accent6="accent6" hlink="hlink" folHlink="folHlink"/>
  <p:sldLayoutIdLst>
    <p:sldLayoutId id="2147484167" r:id="rId1"/>
    <p:sldLayoutId id="2147484087" r:id="rId2"/>
    <p:sldLayoutId id="2147484098" r:id="rId3"/>
    <p:sldLayoutId id="2147484086" r:id="rId4"/>
    <p:sldLayoutId id="2147484107" r:id="rId5"/>
    <p:sldLayoutId id="2147484099" r:id="rId6"/>
    <p:sldLayoutId id="2147484100" r:id="rId7"/>
    <p:sldLayoutId id="2147484089" r:id="rId8"/>
    <p:sldLayoutId id="2147484106" r:id="rId9"/>
    <p:sldLayoutId id="2147484092" r:id="rId10"/>
    <p:sldLayoutId id="2147484130" r:id="rId11"/>
    <p:sldLayoutId id="2147484102" r:id="rId12"/>
    <p:sldLayoutId id="2147484262" r:id="rId13"/>
    <p:sldLayoutId id="2147484260" r:id="rId14"/>
    <p:sldLayoutId id="2147484264" r:id="rId15"/>
    <p:sldLayoutId id="2147484261" r:id="rId16"/>
    <p:sldLayoutId id="2147484093" r:id="rId17"/>
    <p:sldLayoutId id="2147484127" r:id="rId18"/>
    <p:sldLayoutId id="2147484129" r:id="rId19"/>
    <p:sldLayoutId id="2147484259" r:id="rId20"/>
    <p:sldLayoutId id="2147484263" r:id="rId21"/>
    <p:sldLayoutId id="2147484195" r:id="rId22"/>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49" userDrawn="1">
          <p15:clr>
            <a:srgbClr val="5ACBF0"/>
          </p15:clr>
        </p15:guide>
        <p15:guide id="4" pos="1325" userDrawn="1">
          <p15:clr>
            <a:srgbClr val="5ACBF0"/>
          </p15:clr>
        </p15:guide>
        <p15:guide id="5" pos="1901" userDrawn="1">
          <p15:clr>
            <a:srgbClr val="5ACBF0"/>
          </p15:clr>
        </p15:guide>
        <p15:guide id="6" pos="2477" userDrawn="1">
          <p15:clr>
            <a:srgbClr val="5ACBF0"/>
          </p15:clr>
        </p15:guide>
        <p15:guide id="7" pos="3053" userDrawn="1">
          <p15:clr>
            <a:srgbClr val="5ACBF0"/>
          </p15:clr>
        </p15:guide>
        <p15:guide id="8" pos="3629" userDrawn="1">
          <p15:clr>
            <a:srgbClr val="5ACBF0"/>
          </p15:clr>
        </p15:guide>
        <p15:guide id="9" pos="4205" userDrawn="1">
          <p15:clr>
            <a:srgbClr val="5ACBF0"/>
          </p15:clr>
        </p15:guide>
        <p15:guide id="10" pos="4781" userDrawn="1">
          <p15:clr>
            <a:srgbClr val="5ACBF0"/>
          </p15:clr>
        </p15:guide>
        <p15:guide id="11" pos="5357" userDrawn="1">
          <p15:clr>
            <a:srgbClr val="5ACBF0"/>
          </p15:clr>
        </p15:guide>
        <p15:guide id="12" pos="5933" userDrawn="1">
          <p15:clr>
            <a:srgbClr val="5ACBF0"/>
          </p15:clr>
        </p15:guide>
        <p15:guide id="13" pos="6509" userDrawn="1">
          <p15:clr>
            <a:srgbClr val="5ACBF0"/>
          </p15:clr>
        </p15:guide>
        <p15:guide id="14" pos="7085" userDrawn="1">
          <p15:clr>
            <a:srgbClr val="5ACBF0"/>
          </p15:clr>
        </p15:guide>
        <p15:guide id="15" pos="7661" userDrawn="1">
          <p15:clr>
            <a:srgbClr val="5ACBF0"/>
          </p15:clr>
        </p15:guide>
        <p15:guide id="16" pos="288" userDrawn="1">
          <p15:clr>
            <a:srgbClr val="C35EA4"/>
          </p15:clr>
        </p15:guide>
        <p15:guide id="17" pos="7546" userDrawn="1">
          <p15:clr>
            <a:srgbClr val="C35EA4"/>
          </p15:clr>
        </p15:guide>
        <p15:guide id="18" orient="horz" pos="763" userDrawn="1">
          <p15:clr>
            <a:srgbClr val="5ACBF0"/>
          </p15:clr>
        </p15:guide>
        <p15:guide id="19" orient="horz" pos="1339" userDrawn="1">
          <p15:clr>
            <a:srgbClr val="5ACBF0"/>
          </p15:clr>
        </p15:guide>
        <p15:guide id="20" orient="horz" pos="1915" userDrawn="1">
          <p15:clr>
            <a:srgbClr val="5ACBF0"/>
          </p15:clr>
        </p15:guide>
        <p15:guide id="21" orient="horz" pos="2491" userDrawn="1">
          <p15:clr>
            <a:srgbClr val="5ACBF0"/>
          </p15:clr>
        </p15:guide>
        <p15:guide id="22" orient="horz" pos="3067" userDrawn="1">
          <p15:clr>
            <a:srgbClr val="5ACBF0"/>
          </p15:clr>
        </p15:guide>
        <p15:guide id="23" orient="horz" pos="3643" userDrawn="1">
          <p15:clr>
            <a:srgbClr val="5ACBF0"/>
          </p15:clr>
        </p15:guide>
        <p15:guide id="24" orient="horz" pos="4219" userDrawn="1">
          <p15:clr>
            <a:srgbClr val="5ACBF0"/>
          </p15:clr>
        </p15:guide>
        <p15:guide id="25" orient="horz" pos="302" userDrawn="1">
          <p15:clr>
            <a:srgbClr val="C35EA4"/>
          </p15:clr>
        </p15:guide>
        <p15:guide id="26" orient="horz" pos="4104" userDrawn="1">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jpg"/></Relationships>
</file>

<file path=ppt/slides/_rels/slide21.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13.jpg"/><Relationship Id="rId5" Type="http://schemas.openxmlformats.org/officeDocument/2006/relationships/image" Target="../media/image12.JPG"/><Relationship Id="rId10" Type="http://schemas.openxmlformats.org/officeDocument/2006/relationships/image" Target="../media/image17.jpg"/><Relationship Id="rId4" Type="http://schemas.openxmlformats.org/officeDocument/2006/relationships/image" Target="../media/image11.jpg"/><Relationship Id="rId9" Type="http://schemas.openxmlformats.org/officeDocument/2006/relationships/image" Target="../media/image16.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21.tiff"/><Relationship Id="rId4" Type="http://schemas.openxmlformats.org/officeDocument/2006/relationships/image" Target="../media/image20.jpg"/></Relationships>
</file>

<file path=ppt/slides/_rels/slide25.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24.tiff"/><Relationship Id="rId4" Type="http://schemas.openxmlformats.org/officeDocument/2006/relationships/image" Target="../media/image23.tif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26.jp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38.tiff"/></Relationships>
</file>

<file path=ppt/slides/_rels/slide4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2.png"/><Relationship Id="rId4" Type="http://schemas.openxmlformats.org/officeDocument/2006/relationships/chart" Target="../charts/chart1.xml"/></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72.xml"/><Relationship Id="rId1" Type="http://schemas.openxmlformats.org/officeDocument/2006/relationships/slideLayout" Target="../slideLayouts/slideLayout4.xml"/><Relationship Id="rId6" Type="http://schemas.openxmlformats.org/officeDocument/2006/relationships/image" Target="../media/image60.jpg"/><Relationship Id="rId5" Type="http://schemas.openxmlformats.org/officeDocument/2006/relationships/image" Target="../media/image59.png"/><Relationship Id="rId4" Type="http://schemas.openxmlformats.org/officeDocument/2006/relationships/image" Target="../media/image58.jp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4.xm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7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6.xml"/><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276540" y="3954457"/>
            <a:ext cx="10513647" cy="1830388"/>
          </a:xfrm>
        </p:spPr>
        <p:txBody>
          <a:bodyPr/>
          <a:lstStyle/>
          <a:p>
            <a:r>
              <a:rPr lang="en-US" dirty="0"/>
              <a:t>Tuesday 2/12/19</a:t>
            </a:r>
            <a:br>
              <a:rPr lang="en-US" dirty="0"/>
            </a:br>
            <a:r>
              <a:rPr lang="en-US" dirty="0"/>
              <a:t>7:00pm-8:30pm</a:t>
            </a:r>
            <a:endParaRPr lang="en-US" b="1" dirty="0"/>
          </a:p>
        </p:txBody>
      </p:sp>
      <p:sp>
        <p:nvSpPr>
          <p:cNvPr id="3" name="Title 2"/>
          <p:cNvSpPr>
            <a:spLocks noGrp="1"/>
          </p:cNvSpPr>
          <p:nvPr>
            <p:ph type="title"/>
          </p:nvPr>
        </p:nvSpPr>
        <p:spPr/>
        <p:txBody>
          <a:bodyPr/>
          <a:lstStyle/>
          <a:p>
            <a:r>
              <a:rPr lang="en-US" dirty="0">
                <a:solidFill>
                  <a:schemeClr val="accent6"/>
                </a:solidFill>
              </a:rPr>
              <a:t>Electric Vehicle Committee Open House</a:t>
            </a:r>
          </a:p>
        </p:txBody>
      </p:sp>
    </p:spTree>
    <p:extLst>
      <p:ext uri="{BB962C8B-B14F-4D97-AF65-F5344CB8AC3E}">
        <p14:creationId xmlns:p14="http://schemas.microsoft.com/office/powerpoint/2010/main" val="38499942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5592300"/>
          </a:xfrm>
        </p:spPr>
        <p:txBody>
          <a:bodyPr/>
          <a:lstStyle/>
          <a:p>
            <a:r>
              <a:rPr lang="en-US" sz="3600" dirty="0"/>
              <a:t>Federal</a:t>
            </a:r>
          </a:p>
          <a:p>
            <a:pPr lvl="1"/>
            <a:r>
              <a:rPr lang="en-US" sz="2000" dirty="0"/>
              <a:t>EV Tax Credit</a:t>
            </a:r>
          </a:p>
          <a:p>
            <a:pPr lvl="2"/>
            <a:r>
              <a:rPr lang="en-US" sz="1800" dirty="0"/>
              <a:t>$7,500 tax </a:t>
            </a:r>
            <a:r>
              <a:rPr lang="en-US" sz="1800" u="sng" dirty="0"/>
              <a:t>credit</a:t>
            </a:r>
            <a:r>
              <a:rPr lang="en-US" sz="1800" dirty="0"/>
              <a:t> on some models</a:t>
            </a:r>
          </a:p>
          <a:p>
            <a:pPr lvl="2"/>
            <a:r>
              <a:rPr lang="en-US" sz="1800" dirty="0"/>
              <a:t>After over 200,000 cars by a manufacturer are sold, the credits begin to decrease/halve/expire</a:t>
            </a:r>
          </a:p>
          <a:p>
            <a:r>
              <a:rPr lang="en-US" sz="3600" dirty="0"/>
              <a:t>WA State</a:t>
            </a:r>
          </a:p>
          <a:p>
            <a:pPr lvl="1"/>
            <a:r>
              <a:rPr lang="en-US" sz="2000" dirty="0"/>
              <a:t>No sales tax on EV infrastructure and charging</a:t>
            </a:r>
          </a:p>
          <a:p>
            <a:pPr lvl="1"/>
            <a:r>
              <a:rPr lang="en-US" sz="2000" dirty="0"/>
              <a:t>EV Tab Surcharge - $150 today, proposed to “$350” </a:t>
            </a:r>
            <a:r>
              <a:rPr lang="en-US" sz="2000" dirty="0">
                <a:solidFill>
                  <a:schemeClr val="tx1"/>
                </a:solidFill>
              </a:rPr>
              <a:t>(“makes up for lost gas tax revenue”)</a:t>
            </a:r>
          </a:p>
          <a:p>
            <a:r>
              <a:rPr lang="en-US" sz="3600" dirty="0">
                <a:solidFill>
                  <a:schemeClr val="tx1"/>
                </a:solidFill>
              </a:rPr>
              <a:t>Seattle</a:t>
            </a:r>
          </a:p>
          <a:p>
            <a:pPr lvl="1"/>
            <a:r>
              <a:rPr lang="en-US" sz="2000" dirty="0">
                <a:solidFill>
                  <a:schemeClr val="tx1"/>
                </a:solidFill>
              </a:rPr>
              <a:t>Residential neighborhoods are highly overprovisioned for energy</a:t>
            </a:r>
          </a:p>
          <a:p>
            <a:pPr lvl="1"/>
            <a:r>
              <a:rPr lang="en-US" sz="2000" dirty="0">
                <a:solidFill>
                  <a:schemeClr val="tx1"/>
                </a:solidFill>
              </a:rPr>
              <a:t>SCL</a:t>
            </a:r>
          </a:p>
          <a:p>
            <a:pPr lvl="2"/>
            <a:r>
              <a:rPr lang="en-US" sz="1800" dirty="0">
                <a:solidFill>
                  <a:schemeClr val="tx1"/>
                </a:solidFill>
              </a:rPr>
              <a:t>SCL is dealing with the irony of efficiency… </a:t>
            </a:r>
          </a:p>
          <a:p>
            <a:pPr lvl="2"/>
            <a:r>
              <a:rPr lang="en-US" sz="1800" dirty="0">
                <a:solidFill>
                  <a:schemeClr val="tx1"/>
                </a:solidFill>
              </a:rPr>
              <a:t>SCL is actively encouraging EV charging to help balance demand</a:t>
            </a:r>
          </a:p>
          <a:p>
            <a:pPr lvl="2"/>
            <a:r>
              <a:rPr lang="en-US" sz="1800" dirty="0">
                <a:solidFill>
                  <a:schemeClr val="tx1"/>
                </a:solidFill>
              </a:rPr>
              <a:t>No incentives at this time outside of public investments into charging stations</a:t>
            </a:r>
          </a:p>
          <a:p>
            <a:pPr lvl="1"/>
            <a:endParaRPr lang="en-US" sz="2000" dirty="0">
              <a:solidFill>
                <a:schemeClr val="tx1"/>
              </a:solidFill>
            </a:endParaRPr>
          </a:p>
        </p:txBody>
      </p:sp>
      <p:sp>
        <p:nvSpPr>
          <p:cNvPr id="3" name="Title 2"/>
          <p:cNvSpPr>
            <a:spLocks noGrp="1"/>
          </p:cNvSpPr>
          <p:nvPr>
            <p:ph type="title"/>
          </p:nvPr>
        </p:nvSpPr>
        <p:spPr/>
        <p:txBody>
          <a:bodyPr/>
          <a:lstStyle/>
          <a:p>
            <a:r>
              <a:rPr lang="en-US" dirty="0"/>
              <a:t>EV Incentives</a:t>
            </a:r>
            <a:r>
              <a:rPr lang="en-US"/>
              <a:t> and Disincentives</a:t>
            </a:r>
            <a:endParaRPr lang="en-US" dirty="0"/>
          </a:p>
        </p:txBody>
      </p:sp>
    </p:spTree>
    <p:extLst>
      <p:ext uri="{BB962C8B-B14F-4D97-AF65-F5344CB8AC3E}">
        <p14:creationId xmlns:p14="http://schemas.microsoft.com/office/powerpoint/2010/main" val="321207138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5490734"/>
          </a:xfrm>
        </p:spPr>
        <p:txBody>
          <a:bodyPr/>
          <a:lstStyle/>
          <a:p>
            <a:r>
              <a:rPr lang="en-US"/>
              <a:t>20</a:t>
            </a:r>
            <a:r>
              <a:rPr lang="en-US" dirty="0"/>
              <a:t>% of all parking spaces in new construction with </a:t>
            </a:r>
            <a:r>
              <a:rPr lang="en-US"/>
              <a:t>&gt;= </a:t>
            </a:r>
            <a:r>
              <a:rPr lang="en-US" dirty="0"/>
              <a:t>20 spaces</a:t>
            </a:r>
            <a:r>
              <a:rPr lang="en-US"/>
              <a:t> must have conduit and capacity</a:t>
            </a:r>
          </a:p>
          <a:p>
            <a:pPr lvl="1"/>
            <a:r>
              <a:rPr lang="en-US"/>
              <a:t>Electrical capacity planned for in demand and load calculations</a:t>
            </a:r>
          </a:p>
          <a:p>
            <a:pPr lvl="1"/>
            <a:r>
              <a:rPr lang="en-US"/>
              <a:t>Garage panels and circuit breakers in place</a:t>
            </a:r>
          </a:p>
          <a:p>
            <a:pPr lvl="1"/>
            <a:r>
              <a:rPr lang="en-US"/>
              <a:t>Conduit planned</a:t>
            </a:r>
          </a:p>
          <a:p>
            <a:pPr lvl="1"/>
            <a:r>
              <a:rPr lang="en-US"/>
              <a:t>5% of all spaces must </a:t>
            </a:r>
            <a:r>
              <a:rPr lang="en-US" dirty="0"/>
              <a:t>be EV-ready</a:t>
            </a:r>
            <a:r>
              <a:rPr lang="en-US"/>
              <a:t> including conduit, wiring, EVSE and/or outlet</a:t>
            </a:r>
          </a:p>
          <a:p>
            <a:r>
              <a:rPr lang="en-US"/>
              <a:t>New construction condos in Seattle</a:t>
            </a:r>
          </a:p>
          <a:p>
            <a:pPr lvl="1"/>
            <a:r>
              <a:rPr lang="en-US" i="1">
                <a:solidFill>
                  <a:schemeClr val="bg1">
                    <a:lumMod val="50000"/>
                  </a:schemeClr>
                </a:solidFill>
              </a:rPr>
              <a:t>First Light, Nexus, etc.</a:t>
            </a:r>
          </a:p>
          <a:p>
            <a:pPr lvl="1"/>
            <a:r>
              <a:rPr lang="en-US"/>
              <a:t>EV charging </a:t>
            </a:r>
            <a:r>
              <a:rPr lang="en-US" dirty="0"/>
              <a:t>in </a:t>
            </a:r>
            <a:r>
              <a:rPr lang="en-US"/>
              <a:t>Limited Common parking spaces is a sales-time upgrade</a:t>
            </a:r>
          </a:p>
          <a:p>
            <a:pPr lvl="2"/>
            <a:r>
              <a:rPr lang="en-US"/>
              <a:t>Like granite or nicer appliances</a:t>
            </a:r>
          </a:p>
          <a:p>
            <a:pPr lvl="2"/>
            <a:r>
              <a:rPr lang="en-US"/>
              <a:t>Also helps them comply with the new Seattle electric code</a:t>
            </a:r>
          </a:p>
          <a:p>
            <a:pPr lvl="1"/>
            <a:endParaRPr lang="en-US" dirty="0"/>
          </a:p>
        </p:txBody>
      </p:sp>
      <p:sp>
        <p:nvSpPr>
          <p:cNvPr id="3" name="Title 2"/>
          <p:cNvSpPr>
            <a:spLocks noGrp="1"/>
          </p:cNvSpPr>
          <p:nvPr>
            <p:ph type="title"/>
          </p:nvPr>
        </p:nvSpPr>
        <p:spPr/>
        <p:txBody>
          <a:bodyPr/>
          <a:lstStyle/>
          <a:p>
            <a:r>
              <a:rPr lang="en-US" dirty="0"/>
              <a:t>2016 Seattle Electric Code</a:t>
            </a:r>
          </a:p>
        </p:txBody>
      </p:sp>
    </p:spTree>
    <p:extLst>
      <p:ext uri="{BB962C8B-B14F-4D97-AF65-F5344CB8AC3E}">
        <p14:creationId xmlns:p14="http://schemas.microsoft.com/office/powerpoint/2010/main" val="206940090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pic>
        <p:nvPicPr>
          <p:cNvPr id="11" name="Picture 10" descr="A screenshot of text&#10;&#10;Description automatically generated">
            <a:extLst>
              <a:ext uri="{FF2B5EF4-FFF2-40B4-BE49-F238E27FC236}">
                <a16:creationId xmlns:a16="http://schemas.microsoft.com/office/drawing/2014/main" id="{F5AF03CF-9EA1-344B-83B7-DC706AC4AA8B}"/>
              </a:ext>
            </a:extLst>
          </p:cNvPr>
          <p:cNvPicPr>
            <a:picLocks noChangeAspect="1"/>
          </p:cNvPicPr>
          <p:nvPr/>
        </p:nvPicPr>
        <p:blipFill>
          <a:blip r:embed="rId3"/>
          <a:stretch>
            <a:fillRect/>
          </a:stretch>
        </p:blipFill>
        <p:spPr>
          <a:xfrm>
            <a:off x="2588071" y="0"/>
            <a:ext cx="7260332" cy="6994525"/>
          </a:xfrm>
          <a:prstGeom prst="rect">
            <a:avLst/>
          </a:prstGeom>
        </p:spPr>
      </p:pic>
      <p:sp>
        <p:nvSpPr>
          <p:cNvPr id="12" name="TextBox 11">
            <a:extLst>
              <a:ext uri="{FF2B5EF4-FFF2-40B4-BE49-F238E27FC236}">
                <a16:creationId xmlns:a16="http://schemas.microsoft.com/office/drawing/2014/main" id="{475E4B2C-931C-6942-8F21-64AFC4CFA7A0}"/>
              </a:ext>
            </a:extLst>
          </p:cNvPr>
          <p:cNvSpPr txBox="1"/>
          <p:nvPr/>
        </p:nvSpPr>
        <p:spPr>
          <a:xfrm>
            <a:off x="274702" y="205458"/>
            <a:ext cx="7497998" cy="1625060"/>
          </a:xfrm>
          <a:prstGeom prst="rect">
            <a:avLst/>
          </a:prstGeom>
          <a:noFill/>
        </p:spPr>
        <p:txBody>
          <a:bodyPr wrap="square" lIns="182880" tIns="146304" rIns="182880" bIns="146304" rtlCol="0">
            <a:spAutoFit/>
          </a:bodyPr>
          <a:lstStyle/>
          <a:p>
            <a:pPr>
              <a:lnSpc>
                <a:spcPct val="90000"/>
              </a:lnSpc>
              <a:spcAft>
                <a:spcPts val="600"/>
              </a:spcAft>
            </a:pPr>
            <a:r>
              <a:rPr lang="en-US" sz="9600" b="1">
                <a:gradFill>
                  <a:gsLst>
                    <a:gs pos="2917">
                      <a:schemeClr val="tx1"/>
                    </a:gs>
                    <a:gs pos="30000">
                      <a:schemeClr val="tx1"/>
                    </a:gs>
                  </a:gsLst>
                  <a:lin ang="5400000" scaled="0"/>
                </a:gradFill>
              </a:rPr>
              <a:t>ICE</a:t>
            </a:r>
          </a:p>
        </p:txBody>
      </p:sp>
    </p:spTree>
    <p:extLst>
      <p:ext uri="{BB962C8B-B14F-4D97-AF65-F5344CB8AC3E}">
        <p14:creationId xmlns:p14="http://schemas.microsoft.com/office/powerpoint/2010/main" val="154096452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Electric Vehicles</a:t>
            </a:r>
            <a:r>
              <a:rPr lang="en-US" dirty="0"/>
              <a:t> Overview</a:t>
            </a:r>
          </a:p>
        </p:txBody>
      </p:sp>
      <p:sp>
        <p:nvSpPr>
          <p:cNvPr id="3" name="TextBox 2">
            <a:extLst>
              <a:ext uri="{FF2B5EF4-FFF2-40B4-BE49-F238E27FC236}">
                <a16:creationId xmlns:a16="http://schemas.microsoft.com/office/drawing/2014/main" id="{F2D05F5B-AFC1-9D44-92E2-1348C190D5F3}"/>
              </a:ext>
            </a:extLst>
          </p:cNvPr>
          <p:cNvSpPr txBox="1"/>
          <p:nvPr/>
        </p:nvSpPr>
        <p:spPr>
          <a:xfrm>
            <a:off x="366141" y="3508499"/>
            <a:ext cx="11429875" cy="2696123"/>
          </a:xfrm>
          <a:prstGeom prst="rect">
            <a:avLst/>
          </a:prstGeom>
          <a:noFill/>
        </p:spPr>
        <p:txBody>
          <a:bodyPr wrap="square" lIns="182880" tIns="146304" rIns="182880" bIns="146304" rtlCol="0">
            <a:spAutoFit/>
          </a:bodyPr>
          <a:lstStyle/>
          <a:p>
            <a:pPr>
              <a:lnSpc>
                <a:spcPct val="90000"/>
              </a:lnSpc>
              <a:spcAft>
                <a:spcPts val="600"/>
              </a:spcAft>
            </a:pPr>
            <a:r>
              <a:rPr lang="en-US" sz="2000">
                <a:solidFill>
                  <a:schemeClr val="bg1">
                    <a:lumMod val="40000"/>
                    <a:lumOff val="60000"/>
                  </a:schemeClr>
                </a:solidFill>
              </a:rPr>
              <a:t>Information sources</a:t>
            </a:r>
          </a:p>
          <a:p>
            <a:pPr marL="342900" indent="-342900">
              <a:lnSpc>
                <a:spcPct val="90000"/>
              </a:lnSpc>
              <a:spcAft>
                <a:spcPts val="600"/>
              </a:spcAft>
              <a:buFont typeface="Arial" panose="020B0604020202020204" pitchFamily="34" charset="0"/>
              <a:buChar char="•"/>
            </a:pPr>
            <a:r>
              <a:rPr lang="en-US" sz="2000">
                <a:solidFill>
                  <a:schemeClr val="bg1">
                    <a:lumMod val="40000"/>
                    <a:lumOff val="60000"/>
                  </a:schemeClr>
                </a:solidFill>
              </a:rPr>
              <a:t>First-hand experiences and learnings</a:t>
            </a:r>
          </a:p>
          <a:p>
            <a:pPr marL="342900" indent="-342900">
              <a:lnSpc>
                <a:spcPct val="90000"/>
              </a:lnSpc>
              <a:spcAft>
                <a:spcPts val="600"/>
              </a:spcAft>
              <a:buFont typeface="Arial" panose="020B0604020202020204" pitchFamily="34" charset="0"/>
              <a:buChar char="•"/>
            </a:pPr>
            <a:r>
              <a:rPr lang="en-US" sz="2000">
                <a:solidFill>
                  <a:schemeClr val="bg1">
                    <a:lumMod val="40000"/>
                    <a:lumOff val="60000"/>
                  </a:schemeClr>
                </a:solidFill>
              </a:rPr>
              <a:t>Seattle City Light public web site</a:t>
            </a:r>
          </a:p>
          <a:p>
            <a:pPr marL="342900" indent="-342900">
              <a:lnSpc>
                <a:spcPct val="90000"/>
              </a:lnSpc>
              <a:spcAft>
                <a:spcPts val="600"/>
              </a:spcAft>
              <a:buFont typeface="Arial" panose="020B0604020202020204" pitchFamily="34" charset="0"/>
              <a:buChar char="•"/>
            </a:pPr>
            <a:r>
              <a:rPr lang="en-US" sz="2000">
                <a:solidFill>
                  <a:schemeClr val="bg1">
                    <a:lumMod val="40000"/>
                    <a:lumOff val="60000"/>
                  </a:schemeClr>
                </a:solidFill>
              </a:rPr>
              <a:t>City of Seattle Plan and As-built records for The Vine (microfilm)</a:t>
            </a:r>
          </a:p>
          <a:p>
            <a:pPr marL="342900" indent="-342900">
              <a:lnSpc>
                <a:spcPct val="90000"/>
              </a:lnSpc>
              <a:spcAft>
                <a:spcPts val="600"/>
              </a:spcAft>
              <a:buFont typeface="Arial" panose="020B0604020202020204" pitchFamily="34" charset="0"/>
              <a:buChar char="•"/>
            </a:pPr>
            <a:r>
              <a:rPr lang="en-US" sz="2000">
                <a:solidFill>
                  <a:schemeClr val="bg1">
                    <a:lumMod val="40000"/>
                    <a:lumOff val="60000"/>
                  </a:schemeClr>
                </a:solidFill>
              </a:rPr>
              <a:t>Materials provided under contract with EV Charging Pros (consultants)</a:t>
            </a:r>
          </a:p>
          <a:p>
            <a:pPr marL="342900" indent="-342900">
              <a:lnSpc>
                <a:spcPct val="90000"/>
              </a:lnSpc>
              <a:spcAft>
                <a:spcPts val="600"/>
              </a:spcAft>
              <a:buFont typeface="Arial" panose="020B0604020202020204" pitchFamily="34" charset="0"/>
              <a:buChar char="•"/>
            </a:pPr>
            <a:r>
              <a:rPr lang="en-US" sz="2000">
                <a:solidFill>
                  <a:schemeClr val="bg1">
                    <a:lumMod val="40000"/>
                    <a:lumOff val="60000"/>
                  </a:schemeClr>
                </a:solidFill>
              </a:rPr>
              <a:t>Previous conversations, mail threads, board meeting notes from past EV committees</a:t>
            </a:r>
          </a:p>
          <a:p>
            <a:pPr marL="342900" indent="-342900">
              <a:lnSpc>
                <a:spcPct val="90000"/>
              </a:lnSpc>
              <a:spcAft>
                <a:spcPts val="600"/>
              </a:spcAft>
              <a:buFont typeface="Arial" panose="020B0604020202020204" pitchFamily="34" charset="0"/>
              <a:buChar char="•"/>
            </a:pPr>
            <a:r>
              <a:rPr lang="en-US" sz="2000">
                <a:solidFill>
                  <a:schemeClr val="bg1">
                    <a:lumMod val="40000"/>
                    <a:lumOff val="60000"/>
                  </a:schemeClr>
                </a:solidFill>
              </a:rPr>
              <a:t>Years of electrician consultations, quotes and conversations at The Vine</a:t>
            </a:r>
          </a:p>
        </p:txBody>
      </p:sp>
    </p:spTree>
    <p:extLst>
      <p:ext uri="{BB962C8B-B14F-4D97-AF65-F5344CB8AC3E}">
        <p14:creationId xmlns:p14="http://schemas.microsoft.com/office/powerpoint/2010/main" val="428435676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Electric Vehicles</a:t>
            </a:r>
          </a:p>
        </p:txBody>
      </p:sp>
      <p:sp>
        <p:nvSpPr>
          <p:cNvPr id="4" name="Text Placeholder 3"/>
          <p:cNvSpPr>
            <a:spLocks noGrp="1"/>
          </p:cNvSpPr>
          <p:nvPr>
            <p:ph type="body" sz="quarter" idx="10"/>
          </p:nvPr>
        </p:nvSpPr>
        <p:spPr>
          <a:xfrm>
            <a:off x="274639" y="1212849"/>
            <a:ext cx="5486399" cy="5761577"/>
          </a:xfrm>
        </p:spPr>
        <p:txBody>
          <a:bodyPr/>
          <a:lstStyle/>
          <a:p>
            <a:pPr marL="0" indent="0">
              <a:buNone/>
            </a:pPr>
            <a:r>
              <a:rPr lang="en-US" sz="2800" b="1"/>
              <a:t>Highlights</a:t>
            </a:r>
          </a:p>
          <a:p>
            <a:r>
              <a:rPr lang="en-US" sz="2800"/>
              <a:t>Zero emission</a:t>
            </a:r>
          </a:p>
          <a:p>
            <a:r>
              <a:rPr lang="en-US" sz="2800"/>
              <a:t>West coast electric generation fuel mix is  very green</a:t>
            </a:r>
          </a:p>
          <a:p>
            <a:r>
              <a:rPr lang="en-US" sz="2800"/>
              <a:t>“EV Grin”: fun to drive</a:t>
            </a:r>
          </a:p>
          <a:p>
            <a:r>
              <a:rPr lang="en-US" sz="2800"/>
              <a:t>Lower TOC: no oil changes, less moving parts</a:t>
            </a:r>
          </a:p>
          <a:p>
            <a:r>
              <a:rPr lang="en-US" sz="2800"/>
              <a:t>Wake up every morning with full capacity</a:t>
            </a:r>
          </a:p>
          <a:p>
            <a:r>
              <a:rPr lang="en-US" sz="2800"/>
              <a:t>Federal credit of up to $7,500 may be available </a:t>
            </a:r>
            <a:r>
              <a:rPr lang="en-US" sz="2000"/>
              <a:t>depending on your situation and the make/model of the EV</a:t>
            </a:r>
            <a:endParaRPr lang="en-US" sz="3200"/>
          </a:p>
        </p:txBody>
      </p:sp>
      <p:sp>
        <p:nvSpPr>
          <p:cNvPr id="5" name="Text Placeholder 4"/>
          <p:cNvSpPr>
            <a:spLocks noGrp="1"/>
          </p:cNvSpPr>
          <p:nvPr>
            <p:ph type="body" sz="quarter" idx="11"/>
          </p:nvPr>
        </p:nvSpPr>
        <p:spPr>
          <a:xfrm>
            <a:off x="6675439" y="1212849"/>
            <a:ext cx="5486399" cy="4290405"/>
          </a:xfrm>
        </p:spPr>
        <p:txBody>
          <a:bodyPr/>
          <a:lstStyle/>
          <a:p>
            <a:pPr marL="0" indent="0">
              <a:buNone/>
            </a:pPr>
            <a:r>
              <a:rPr lang="en-US" sz="2800" b="1"/>
              <a:t>Challenges</a:t>
            </a:r>
          </a:p>
          <a:p>
            <a:r>
              <a:rPr lang="en-US" sz="2800"/>
              <a:t>Charging infrastructure is still in the early stages</a:t>
            </a:r>
          </a:p>
          <a:p>
            <a:r>
              <a:rPr lang="en-US" sz="2800"/>
              <a:t>Multi-family buildings are more expensive to install chargers in (electric capacity, meters, conduit, HOA negotiations)</a:t>
            </a:r>
          </a:p>
          <a:p>
            <a:r>
              <a:rPr lang="en-US" sz="2800"/>
              <a:t>“Range anxiety”</a:t>
            </a:r>
          </a:p>
          <a:p>
            <a:r>
              <a:rPr lang="en-US" sz="2800"/>
              <a:t>Long-term battery state concerns</a:t>
            </a:r>
          </a:p>
        </p:txBody>
      </p:sp>
    </p:spTree>
    <p:extLst>
      <p:ext uri="{BB962C8B-B14F-4D97-AF65-F5344CB8AC3E}">
        <p14:creationId xmlns:p14="http://schemas.microsoft.com/office/powerpoint/2010/main" val="103668441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6817F-0EC9-8744-BB68-BE701A2D6056}"/>
              </a:ext>
            </a:extLst>
          </p:cNvPr>
          <p:cNvSpPr>
            <a:spLocks noGrp="1"/>
          </p:cNvSpPr>
          <p:nvPr>
            <p:ph type="title"/>
          </p:nvPr>
        </p:nvSpPr>
        <p:spPr/>
        <p:txBody>
          <a:bodyPr/>
          <a:lstStyle/>
          <a:p>
            <a:r>
              <a:rPr lang="en-US"/>
              <a:t>Energy + types of cars</a:t>
            </a:r>
          </a:p>
        </p:txBody>
      </p:sp>
    </p:spTree>
    <p:extLst>
      <p:ext uri="{BB962C8B-B14F-4D97-AF65-F5344CB8AC3E}">
        <p14:creationId xmlns:p14="http://schemas.microsoft.com/office/powerpoint/2010/main" val="3660539318"/>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5613845"/>
          </a:xfrm>
        </p:spPr>
        <p:txBody>
          <a:bodyPr/>
          <a:lstStyle/>
          <a:p>
            <a:r>
              <a:rPr lang="en-US" dirty="0"/>
              <a:t>Always On</a:t>
            </a:r>
          </a:p>
          <a:p>
            <a:r>
              <a:rPr lang="en-US" dirty="0"/>
              <a:t>Extremely quiet</a:t>
            </a:r>
          </a:p>
          <a:p>
            <a:r>
              <a:rPr lang="en-US" dirty="0"/>
              <a:t>Can be jarring to drive an ICE again</a:t>
            </a:r>
          </a:p>
          <a:p>
            <a:r>
              <a:rPr lang="en-US" dirty="0"/>
              <a:t>Designs from the futuristic to incognito and hidden</a:t>
            </a:r>
          </a:p>
          <a:p>
            <a:r>
              <a:rPr lang="en-US" dirty="0"/>
              <a:t>Some cars update themselves over time!</a:t>
            </a:r>
          </a:p>
          <a:p>
            <a:r>
              <a:rPr lang="en-US" dirty="0"/>
              <a:t>City EVs</a:t>
            </a:r>
            <a:endParaRPr lang="en-US" dirty="0">
              <a:solidFill>
                <a:schemeClr val="bg1">
                  <a:lumMod val="75000"/>
                </a:schemeClr>
              </a:solidFill>
            </a:endParaRPr>
          </a:p>
          <a:p>
            <a:pPr lvl="1"/>
            <a:r>
              <a:rPr lang="en-US" dirty="0"/>
              <a:t>Thin or small tires and wheels</a:t>
            </a:r>
          </a:p>
          <a:p>
            <a:pPr lvl="1"/>
            <a:r>
              <a:rPr lang="en-US" dirty="0"/>
              <a:t>Handling at highway speeds</a:t>
            </a:r>
          </a:p>
          <a:p>
            <a:endParaRPr lang="en-US" dirty="0"/>
          </a:p>
        </p:txBody>
      </p:sp>
      <p:sp>
        <p:nvSpPr>
          <p:cNvPr id="3" name="Title 2"/>
          <p:cNvSpPr>
            <a:spLocks noGrp="1"/>
          </p:cNvSpPr>
          <p:nvPr>
            <p:ph type="title"/>
          </p:nvPr>
        </p:nvSpPr>
        <p:spPr/>
        <p:txBody>
          <a:bodyPr/>
          <a:lstStyle/>
          <a:p>
            <a:r>
              <a:rPr lang="en-US"/>
              <a:t>EV Surprises</a:t>
            </a:r>
          </a:p>
        </p:txBody>
      </p:sp>
      <p:sp>
        <p:nvSpPr>
          <p:cNvPr id="4" name="Rectangle 3">
            <a:extLst>
              <a:ext uri="{FF2B5EF4-FFF2-40B4-BE49-F238E27FC236}">
                <a16:creationId xmlns:a16="http://schemas.microsoft.com/office/drawing/2014/main" id="{7DCE880C-511D-6848-8853-3595DA39F3E3}"/>
              </a:ext>
            </a:extLst>
          </p:cNvPr>
          <p:cNvSpPr/>
          <p:nvPr/>
        </p:nvSpPr>
        <p:spPr>
          <a:xfrm>
            <a:off x="5395286" y="4594530"/>
            <a:ext cx="6216650" cy="1446550"/>
          </a:xfrm>
          <a:prstGeom prst="rect">
            <a:avLst/>
          </a:prstGeom>
        </p:spPr>
        <p:txBody>
          <a:bodyPr>
            <a:spAutoFit/>
          </a:bodyPr>
          <a:lstStyle/>
          <a:p>
            <a:pPr marL="571500" indent="-571500">
              <a:buFont typeface="Arial" panose="020B0604020202020204" pitchFamily="34" charset="0"/>
              <a:buChar char="•"/>
            </a:pPr>
            <a:r>
              <a:rPr lang="en-US" sz="4000" dirty="0">
                <a:latin typeface="+mj-lt"/>
              </a:rPr>
              <a:t>Performance EVs</a:t>
            </a:r>
            <a:endParaRPr lang="en-US" sz="4000" dirty="0">
              <a:solidFill>
                <a:schemeClr val="bg1">
                  <a:lumMod val="75000"/>
                </a:schemeClr>
              </a:solidFill>
              <a:latin typeface="+mj-lt"/>
            </a:endParaRPr>
          </a:p>
          <a:p>
            <a:pPr marL="809271" lvl="1" indent="-342900">
              <a:buFont typeface="Arial" panose="020B0604020202020204" pitchFamily="34" charset="0"/>
              <a:buChar char="•"/>
            </a:pPr>
            <a:r>
              <a:rPr lang="en-US" sz="2400" dirty="0">
                <a:latin typeface="+mj-lt"/>
              </a:rPr>
              <a:t>Heavy/large tires/wheels impact range</a:t>
            </a:r>
          </a:p>
          <a:p>
            <a:pPr marL="809271" lvl="1" indent="-342900">
              <a:buFont typeface="Arial" panose="020B0604020202020204" pitchFamily="34" charset="0"/>
              <a:buChar char="•"/>
            </a:pPr>
            <a:r>
              <a:rPr lang="en-US" sz="2400" dirty="0">
                <a:latin typeface="+mj-lt"/>
              </a:rPr>
              <a:t>Acceleration can diminish range</a:t>
            </a:r>
          </a:p>
        </p:txBody>
      </p:sp>
    </p:spTree>
    <p:extLst>
      <p:ext uri="{BB962C8B-B14F-4D97-AF65-F5344CB8AC3E}">
        <p14:creationId xmlns:p14="http://schemas.microsoft.com/office/powerpoint/2010/main" val="205934414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wall, cabinet&#10;&#10;Description automatically generated">
            <a:extLst>
              <a:ext uri="{FF2B5EF4-FFF2-40B4-BE49-F238E27FC236}">
                <a16:creationId xmlns:a16="http://schemas.microsoft.com/office/drawing/2014/main" id="{8571CF21-89BD-B54B-B314-36B18E632F72}"/>
              </a:ext>
            </a:extLst>
          </p:cNvPr>
          <p:cNvPicPr>
            <a:picLocks noChangeAspect="1"/>
          </p:cNvPicPr>
          <p:nvPr/>
        </p:nvPicPr>
        <p:blipFill rotWithShape="1">
          <a:blip r:embed="rId3"/>
          <a:srcRect l="2942" r="12738"/>
          <a:stretch/>
        </p:blipFill>
        <p:spPr>
          <a:xfrm>
            <a:off x="4572721" y="0"/>
            <a:ext cx="7863754" cy="6994525"/>
          </a:xfrm>
          <a:prstGeom prst="rect">
            <a:avLst/>
          </a:prstGeom>
        </p:spPr>
      </p:pic>
      <p:sp>
        <p:nvSpPr>
          <p:cNvPr id="2" name="Text Placeholder 1"/>
          <p:cNvSpPr>
            <a:spLocks noGrp="1"/>
          </p:cNvSpPr>
          <p:nvPr>
            <p:ph type="body" sz="quarter" idx="10"/>
          </p:nvPr>
        </p:nvSpPr>
        <p:spPr>
          <a:xfrm>
            <a:off x="274638" y="1212850"/>
            <a:ext cx="4206258" cy="4696670"/>
          </a:xfrm>
        </p:spPr>
        <p:txBody>
          <a:bodyPr/>
          <a:lstStyle/>
          <a:p>
            <a:r>
              <a:rPr lang="en-US" sz="3600"/>
              <a:t>Acceleration</a:t>
            </a:r>
          </a:p>
          <a:p>
            <a:r>
              <a:rPr lang="en-US" sz="3600"/>
              <a:t>Braking</a:t>
            </a:r>
          </a:p>
          <a:p>
            <a:pPr lvl="1"/>
            <a:r>
              <a:rPr lang="en-US" sz="2000"/>
              <a:t>Regenerative breaking</a:t>
            </a:r>
          </a:p>
          <a:p>
            <a:r>
              <a:rPr lang="en-US" sz="3600"/>
              <a:t>One pedal driving</a:t>
            </a:r>
          </a:p>
          <a:p>
            <a:r>
              <a:rPr lang="en-US" sz="3600"/>
              <a:t>Climate control</a:t>
            </a:r>
          </a:p>
          <a:p>
            <a:pPr lvl="1"/>
            <a:r>
              <a:rPr lang="en-US" sz="2000"/>
              <a:t>Seat heaters are more efficient than heating air</a:t>
            </a:r>
          </a:p>
          <a:p>
            <a:pPr lvl="1"/>
            <a:r>
              <a:rPr lang="en-US" sz="2000"/>
              <a:t>Air conditioning</a:t>
            </a:r>
          </a:p>
          <a:p>
            <a:pPr lvl="1"/>
            <a:r>
              <a:rPr lang="en-US" sz="2000"/>
              <a:t>Impacts gas cars, too, but it’s harder to see the impact [+ different technologies]</a:t>
            </a:r>
          </a:p>
        </p:txBody>
      </p:sp>
      <p:sp>
        <p:nvSpPr>
          <p:cNvPr id="3" name="Title 2"/>
          <p:cNvSpPr>
            <a:spLocks noGrp="1"/>
          </p:cNvSpPr>
          <p:nvPr>
            <p:ph type="title"/>
          </p:nvPr>
        </p:nvSpPr>
        <p:spPr/>
        <p:txBody>
          <a:bodyPr/>
          <a:lstStyle/>
          <a:p>
            <a:r>
              <a:rPr lang="en-US"/>
              <a:t>Driving and energy use</a:t>
            </a:r>
          </a:p>
        </p:txBody>
      </p:sp>
    </p:spTree>
    <p:extLst>
      <p:ext uri="{BB962C8B-B14F-4D97-AF65-F5344CB8AC3E}">
        <p14:creationId xmlns:p14="http://schemas.microsoft.com/office/powerpoint/2010/main" val="100779045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DEBE3A-D830-114B-9DFF-9CB76E4BC15A}"/>
              </a:ext>
            </a:extLst>
          </p:cNvPr>
          <p:cNvPicPr>
            <a:picLocks noChangeAspect="1"/>
          </p:cNvPicPr>
          <p:nvPr/>
        </p:nvPicPr>
        <p:blipFill>
          <a:blip r:embed="rId3"/>
          <a:stretch>
            <a:fillRect/>
          </a:stretch>
        </p:blipFill>
        <p:spPr>
          <a:xfrm>
            <a:off x="6218237" y="3222945"/>
            <a:ext cx="6034823" cy="4028834"/>
          </a:xfrm>
          <a:prstGeom prst="rect">
            <a:avLst/>
          </a:prstGeom>
        </p:spPr>
      </p:pic>
      <p:sp>
        <p:nvSpPr>
          <p:cNvPr id="3" name="Title 2"/>
          <p:cNvSpPr>
            <a:spLocks noGrp="1"/>
          </p:cNvSpPr>
          <p:nvPr>
            <p:ph type="title"/>
          </p:nvPr>
        </p:nvSpPr>
        <p:spPr/>
        <p:txBody>
          <a:bodyPr/>
          <a:lstStyle/>
          <a:p>
            <a:r>
              <a:rPr lang="en-US"/>
              <a:t>Understanding the fuel economy </a:t>
            </a:r>
            <a:r>
              <a:rPr lang="en-US" u="sng"/>
              <a:t>label</a:t>
            </a:r>
            <a:endParaRPr lang="en-US"/>
          </a:p>
        </p:txBody>
      </p:sp>
      <p:sp>
        <p:nvSpPr>
          <p:cNvPr id="4" name="Text Placeholder 3"/>
          <p:cNvSpPr>
            <a:spLocks noGrp="1"/>
          </p:cNvSpPr>
          <p:nvPr>
            <p:ph type="body" sz="quarter" idx="10"/>
          </p:nvPr>
        </p:nvSpPr>
        <p:spPr>
          <a:xfrm>
            <a:off x="274639" y="1212849"/>
            <a:ext cx="5486399" cy="5090624"/>
          </a:xfrm>
        </p:spPr>
        <p:txBody>
          <a:bodyPr/>
          <a:lstStyle/>
          <a:p>
            <a:pPr marL="0" indent="0">
              <a:buNone/>
            </a:pPr>
            <a:r>
              <a:rPr lang="en-US" sz="2000" b="1" dirty="0"/>
              <a:t>Kilowatt (kW) and kW/h</a:t>
            </a:r>
          </a:p>
          <a:p>
            <a:r>
              <a:rPr lang="en-US" sz="2000" dirty="0"/>
              <a:t>kWh: 12.5¢ US Average, 10¢ Seattle</a:t>
            </a:r>
          </a:p>
          <a:p>
            <a:pPr marL="0" indent="0">
              <a:buNone/>
            </a:pPr>
            <a:r>
              <a:rPr lang="en-US" sz="2000" b="1" dirty="0" err="1"/>
              <a:t>MPGe</a:t>
            </a:r>
            <a:endParaRPr lang="en-US" sz="2000" b="1" dirty="0"/>
          </a:p>
          <a:p>
            <a:r>
              <a:rPr lang="en-US" sz="2000" dirty="0"/>
              <a:t>Based on heat comparison</a:t>
            </a:r>
          </a:p>
          <a:p>
            <a:r>
              <a:rPr lang="en-US" sz="2000" dirty="0"/>
              <a:t>EVs do better in the city with stop/go</a:t>
            </a:r>
          </a:p>
          <a:p>
            <a:r>
              <a:rPr lang="en-US" sz="2000" dirty="0"/>
              <a:t>Only good at comparing to cost of gas</a:t>
            </a:r>
          </a:p>
          <a:p>
            <a:r>
              <a:rPr lang="en-US" sz="1200" dirty="0"/>
              <a:t>115,000 BTUs per gallon of gas / 33.7 kilowatt-hours of electricity</a:t>
            </a:r>
          </a:p>
          <a:p>
            <a:pPr marL="0" indent="0">
              <a:buNone/>
            </a:pPr>
            <a:r>
              <a:rPr lang="en-US" sz="2000" b="1" dirty="0"/>
              <a:t>Average Fuel Cost</a:t>
            </a:r>
          </a:p>
          <a:p>
            <a:r>
              <a:rPr lang="en-US" sz="2000" dirty="0"/>
              <a:t>kWh cost per mile * 15,000</a:t>
            </a:r>
          </a:p>
          <a:p>
            <a:pPr marL="0" indent="0">
              <a:buNone/>
            </a:pPr>
            <a:r>
              <a:rPr lang="en-US" sz="2000" b="1" dirty="0"/>
              <a:t>Cruising range</a:t>
            </a:r>
          </a:p>
          <a:p>
            <a:r>
              <a:rPr lang="en-US" sz="2000" dirty="0"/>
              <a:t>100% battery pack charge estimate</a:t>
            </a:r>
          </a:p>
          <a:p>
            <a:r>
              <a:rPr lang="en-US" sz="2000" dirty="0"/>
              <a:t>Combined cycle, your driving will vary it</a:t>
            </a:r>
          </a:p>
        </p:txBody>
      </p:sp>
      <p:sp>
        <p:nvSpPr>
          <p:cNvPr id="5" name="Text Placeholder 4"/>
          <p:cNvSpPr>
            <a:spLocks noGrp="1"/>
          </p:cNvSpPr>
          <p:nvPr>
            <p:ph type="body" sz="quarter" idx="11"/>
          </p:nvPr>
        </p:nvSpPr>
        <p:spPr>
          <a:xfrm>
            <a:off x="6675439" y="1212849"/>
            <a:ext cx="5486399" cy="2031325"/>
          </a:xfrm>
        </p:spPr>
        <p:txBody>
          <a:bodyPr/>
          <a:lstStyle/>
          <a:p>
            <a:pPr marL="0" indent="0">
              <a:buNone/>
            </a:pPr>
            <a:r>
              <a:rPr lang="en-US" sz="2000" b="1" dirty="0"/>
              <a:t>Efficiency Rating </a:t>
            </a:r>
            <a:r>
              <a:rPr lang="en-US" sz="2000" b="1" dirty="0">
                <a:solidFill>
                  <a:schemeClr val="accent6"/>
                </a:solidFill>
              </a:rPr>
              <a:t>*new*</a:t>
            </a:r>
          </a:p>
          <a:p>
            <a:r>
              <a:rPr lang="en-US" sz="2000" dirty="0"/>
              <a:t>Kilowatts per 100 miles on a combined city/highway cycle</a:t>
            </a:r>
          </a:p>
          <a:p>
            <a:r>
              <a:rPr lang="en-US" sz="2000" dirty="0"/>
              <a:t>Lower is better</a:t>
            </a:r>
          </a:p>
          <a:p>
            <a:r>
              <a:rPr lang="en-US" sz="2000" dirty="0"/>
              <a:t>Europe is more familiar with: g/100m</a:t>
            </a:r>
          </a:p>
        </p:txBody>
      </p:sp>
    </p:spTree>
    <p:extLst>
      <p:ext uri="{BB962C8B-B14F-4D97-AF65-F5344CB8AC3E}">
        <p14:creationId xmlns:p14="http://schemas.microsoft.com/office/powerpoint/2010/main" val="1654481506"/>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Plug-in Hybrid EV (PHEV)</a:t>
            </a:r>
          </a:p>
        </p:txBody>
      </p:sp>
      <p:sp>
        <p:nvSpPr>
          <p:cNvPr id="4" name="Text Placeholder 3"/>
          <p:cNvSpPr>
            <a:spLocks noGrp="1"/>
          </p:cNvSpPr>
          <p:nvPr>
            <p:ph type="body" sz="quarter" idx="10"/>
          </p:nvPr>
        </p:nvSpPr>
        <p:spPr>
          <a:xfrm>
            <a:off x="274639" y="1212849"/>
            <a:ext cx="5486399" cy="4832092"/>
          </a:xfrm>
        </p:spPr>
        <p:txBody>
          <a:bodyPr/>
          <a:lstStyle/>
          <a:p>
            <a:pPr marL="0" indent="0">
              <a:buNone/>
            </a:pPr>
            <a:r>
              <a:rPr lang="en-US" sz="2800" b="1"/>
              <a:t>Highlights</a:t>
            </a:r>
          </a:p>
          <a:p>
            <a:r>
              <a:rPr lang="en-US" sz="2800"/>
              <a:t>Evolution from traditional hybrids</a:t>
            </a:r>
          </a:p>
          <a:p>
            <a:r>
              <a:rPr lang="en-US" sz="2800"/>
              <a:t>Can plug-in and charge at home</a:t>
            </a:r>
          </a:p>
          <a:p>
            <a:r>
              <a:rPr lang="en-US" sz="2800"/>
              <a:t>Zero emission during the EV-only portion of a drive</a:t>
            </a:r>
          </a:p>
          <a:p>
            <a:r>
              <a:rPr lang="en-US" sz="2800"/>
              <a:t>Car manufacturers will offer PHEV options of nearly every model in 2020</a:t>
            </a:r>
          </a:p>
          <a:p>
            <a:r>
              <a:rPr lang="en-US" sz="2800"/>
              <a:t>Small battery sizes (4-7 kWh) are a relatively small cost of the car</a:t>
            </a:r>
            <a:endParaRPr lang="en-US" sz="3200"/>
          </a:p>
        </p:txBody>
      </p:sp>
      <p:sp>
        <p:nvSpPr>
          <p:cNvPr id="5" name="Text Placeholder 4"/>
          <p:cNvSpPr>
            <a:spLocks noGrp="1"/>
          </p:cNvSpPr>
          <p:nvPr>
            <p:ph type="body" sz="quarter" idx="11"/>
          </p:nvPr>
        </p:nvSpPr>
        <p:spPr>
          <a:xfrm>
            <a:off x="6675439" y="1212849"/>
            <a:ext cx="5486399" cy="3207032"/>
          </a:xfrm>
        </p:spPr>
        <p:txBody>
          <a:bodyPr/>
          <a:lstStyle/>
          <a:p>
            <a:pPr marL="0" indent="0">
              <a:buNone/>
            </a:pPr>
            <a:r>
              <a:rPr lang="en-US" sz="2800" b="1"/>
              <a:t>Challenges</a:t>
            </a:r>
          </a:p>
          <a:p>
            <a:r>
              <a:rPr lang="en-US" sz="2800"/>
              <a:t>Has electric </a:t>
            </a:r>
            <a:r>
              <a:rPr lang="en-US" sz="2800" i="1"/>
              <a:t>and</a:t>
            </a:r>
            <a:r>
              <a:rPr lang="en-US" sz="2800"/>
              <a:t> gas engines: more maintenance, oil changes</a:t>
            </a:r>
          </a:p>
          <a:p>
            <a:r>
              <a:rPr lang="en-US" sz="2800"/>
              <a:t>Market demand in this segment is shifting away from PHEV and toward pure EV cars without gasoline</a:t>
            </a:r>
          </a:p>
        </p:txBody>
      </p:sp>
    </p:spTree>
    <p:extLst>
      <p:ext uri="{BB962C8B-B14F-4D97-AF65-F5344CB8AC3E}">
        <p14:creationId xmlns:p14="http://schemas.microsoft.com/office/powerpoint/2010/main" val="185203729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4949047"/>
          </a:xfrm>
        </p:spPr>
        <p:txBody>
          <a:bodyPr/>
          <a:lstStyle/>
          <a:p>
            <a:pPr marL="0" indent="0">
              <a:buNone/>
            </a:pPr>
            <a:r>
              <a:rPr lang="en-US" sz="3600" dirty="0"/>
              <a:t>Club Room (30m)</a:t>
            </a:r>
          </a:p>
          <a:p>
            <a:r>
              <a:rPr lang="en-US" sz="3600" dirty="0"/>
              <a:t>Briefing Deck</a:t>
            </a:r>
          </a:p>
          <a:p>
            <a:r>
              <a:rPr lang="en-US" sz="3600" dirty="0"/>
              <a:t>Questions &amp; Answers</a:t>
            </a:r>
          </a:p>
          <a:p>
            <a:endParaRPr lang="en-US" sz="3600" dirty="0"/>
          </a:p>
          <a:p>
            <a:pPr marL="0" indent="0">
              <a:buNone/>
            </a:pPr>
            <a:r>
              <a:rPr lang="en-US" sz="3600" dirty="0"/>
              <a:t>Walking tour (30m)</a:t>
            </a:r>
          </a:p>
          <a:p>
            <a:r>
              <a:rPr lang="en-US" sz="3600" dirty="0"/>
              <a:t>EV-1 Charging Amenity on Level A</a:t>
            </a:r>
          </a:p>
          <a:p>
            <a:r>
              <a:rPr lang="en-US" sz="3600" dirty="0"/>
              <a:t>Main Electrical Room</a:t>
            </a:r>
          </a:p>
          <a:p>
            <a:r>
              <a:rPr lang="en-US" sz="3600" dirty="0"/>
              <a:t>Garage Walk</a:t>
            </a:r>
          </a:p>
        </p:txBody>
      </p:sp>
      <p:sp>
        <p:nvSpPr>
          <p:cNvPr id="3" name="Title 2"/>
          <p:cNvSpPr>
            <a:spLocks noGrp="1"/>
          </p:cNvSpPr>
          <p:nvPr>
            <p:ph type="title"/>
          </p:nvPr>
        </p:nvSpPr>
        <p:spPr/>
        <p:txBody>
          <a:bodyPr/>
          <a:lstStyle/>
          <a:p>
            <a:r>
              <a:rPr lang="en-US" dirty="0"/>
              <a:t>Agenda</a:t>
            </a:r>
          </a:p>
        </p:txBody>
      </p:sp>
    </p:spTree>
    <p:extLst>
      <p:ext uri="{BB962C8B-B14F-4D97-AF65-F5344CB8AC3E}">
        <p14:creationId xmlns:p14="http://schemas.microsoft.com/office/powerpoint/2010/main" val="3408144267"/>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8" y="295274"/>
            <a:ext cx="7863817" cy="917575"/>
          </a:xfrm>
        </p:spPr>
        <p:txBody>
          <a:bodyPr/>
          <a:lstStyle/>
          <a:p>
            <a:r>
              <a:rPr lang="en-US" dirty="0"/>
              <a:t>Plug-in Hybrid </a:t>
            </a:r>
            <a:r>
              <a:rPr lang="en-US"/>
              <a:t>EV (PHEV)</a:t>
            </a:r>
            <a:endParaRPr lang="en-US" dirty="0"/>
          </a:p>
        </p:txBody>
      </p:sp>
      <p:sp>
        <p:nvSpPr>
          <p:cNvPr id="4" name="TextBox 3"/>
          <p:cNvSpPr txBox="1"/>
          <p:nvPr/>
        </p:nvSpPr>
        <p:spPr>
          <a:xfrm>
            <a:off x="331722" y="5417481"/>
            <a:ext cx="11429875" cy="1446550"/>
          </a:xfrm>
          <a:prstGeom prst="rect">
            <a:avLst/>
          </a:prstGeom>
          <a:noFill/>
        </p:spPr>
        <p:txBody>
          <a:bodyPr wrap="square" lIns="182880" tIns="146304" rIns="182880" bIns="146304" numCol="2" rtlCol="0">
            <a:spAutoFit/>
          </a:bodyPr>
          <a:lstStyle/>
          <a:p>
            <a:pPr marL="342900" indent="-342900">
              <a:lnSpc>
                <a:spcPct val="90000"/>
              </a:lnSpc>
              <a:spcAft>
                <a:spcPts val="600"/>
              </a:spcAft>
              <a:buFont typeface="Arial" panose="020B0604020202020204" pitchFamily="34" charset="0"/>
              <a:buChar char="•"/>
            </a:pPr>
            <a:r>
              <a:rPr lang="en-US" sz="2400" dirty="0">
                <a:gradFill>
                  <a:gsLst>
                    <a:gs pos="2917">
                      <a:schemeClr val="tx1"/>
                    </a:gs>
                    <a:gs pos="30000">
                      <a:schemeClr val="tx1"/>
                    </a:gs>
                  </a:gsLst>
                  <a:lin ang="5400000" scaled="0"/>
                </a:gradFill>
              </a:rPr>
              <a:t>Chrysler Pacifica Hybrid PHEV minivan</a:t>
            </a:r>
            <a:br>
              <a:rPr lang="en-US" sz="2400" dirty="0">
                <a:gradFill>
                  <a:gsLst>
                    <a:gs pos="2917">
                      <a:schemeClr val="tx1"/>
                    </a:gs>
                    <a:gs pos="30000">
                      <a:schemeClr val="tx1"/>
                    </a:gs>
                  </a:gsLst>
                  <a:lin ang="5400000" scaled="0"/>
                </a:gradFill>
              </a:rPr>
            </a:br>
            <a:r>
              <a:rPr lang="en-US" sz="1200" dirty="0">
                <a:gradFill>
                  <a:gsLst>
                    <a:gs pos="2917">
                      <a:schemeClr val="tx1"/>
                    </a:gs>
                    <a:gs pos="30000">
                      <a:schemeClr val="tx1"/>
                    </a:gs>
                  </a:gsLst>
                  <a:lin ang="5400000" scaled="0"/>
                </a:gradFill>
              </a:rPr>
              <a:t>$39K / 33 mi. EV-only / 84 </a:t>
            </a:r>
            <a:r>
              <a:rPr lang="en-US" sz="1200" dirty="0" err="1">
                <a:gradFill>
                  <a:gsLst>
                    <a:gs pos="2917">
                      <a:schemeClr val="tx1"/>
                    </a:gs>
                    <a:gs pos="30000">
                      <a:schemeClr val="tx1"/>
                    </a:gs>
                  </a:gsLst>
                  <a:lin ang="5400000" scaled="0"/>
                </a:gradFill>
              </a:rPr>
              <a:t>MPGe</a:t>
            </a:r>
            <a:endParaRPr lang="en-US" sz="1200" dirty="0">
              <a:gradFill>
                <a:gsLst>
                  <a:gs pos="2917">
                    <a:schemeClr val="tx1"/>
                  </a:gs>
                  <a:gs pos="30000">
                    <a:schemeClr val="tx1"/>
                  </a:gs>
                </a:gsLst>
                <a:lin ang="5400000" scaled="0"/>
              </a:gradFill>
            </a:endParaRPr>
          </a:p>
          <a:p>
            <a:pPr marL="342900" indent="-342900">
              <a:lnSpc>
                <a:spcPct val="90000"/>
              </a:lnSpc>
              <a:spcAft>
                <a:spcPts val="600"/>
              </a:spcAft>
              <a:buFont typeface="Arial" panose="020B0604020202020204" pitchFamily="34" charset="0"/>
              <a:buChar char="•"/>
            </a:pPr>
            <a:r>
              <a:rPr lang="en-US" sz="2400" dirty="0">
                <a:gradFill>
                  <a:gsLst>
                    <a:gs pos="2917">
                      <a:schemeClr val="tx1"/>
                    </a:gs>
                    <a:gs pos="30000">
                      <a:schemeClr val="tx1"/>
                    </a:gs>
                  </a:gsLst>
                  <a:lin ang="5400000" scaled="0"/>
                </a:gradFill>
              </a:rPr>
              <a:t>Honda Clarity Sedan</a:t>
            </a:r>
            <a:br>
              <a:rPr lang="en-US" sz="2400" dirty="0">
                <a:gradFill>
                  <a:gsLst>
                    <a:gs pos="2917">
                      <a:schemeClr val="tx1"/>
                    </a:gs>
                    <a:gs pos="30000">
                      <a:schemeClr val="tx1"/>
                    </a:gs>
                  </a:gsLst>
                  <a:lin ang="5400000" scaled="0"/>
                </a:gradFill>
              </a:rPr>
            </a:br>
            <a:r>
              <a:rPr lang="en-US" sz="1200" dirty="0">
                <a:gradFill>
                  <a:gsLst>
                    <a:gs pos="2917">
                      <a:schemeClr val="tx1"/>
                    </a:gs>
                    <a:gs pos="30000">
                      <a:schemeClr val="tx1"/>
                    </a:gs>
                  </a:gsLst>
                  <a:lin ang="5400000" scaled="0"/>
                </a:gradFill>
              </a:rPr>
              <a:t>$34K / 47 mi. EV-only / 110 </a:t>
            </a:r>
            <a:r>
              <a:rPr lang="en-US" sz="1200" dirty="0" err="1">
                <a:gradFill>
                  <a:gsLst>
                    <a:gs pos="2917">
                      <a:schemeClr val="tx1"/>
                    </a:gs>
                    <a:gs pos="30000">
                      <a:schemeClr val="tx1"/>
                    </a:gs>
                  </a:gsLst>
                  <a:lin ang="5400000" scaled="0"/>
                </a:gradFill>
              </a:rPr>
              <a:t>MPGe</a:t>
            </a:r>
            <a:endParaRPr lang="en-US" sz="2400" dirty="0">
              <a:gradFill>
                <a:gsLst>
                  <a:gs pos="2917">
                    <a:schemeClr val="tx1"/>
                  </a:gs>
                  <a:gs pos="30000">
                    <a:schemeClr val="tx1"/>
                  </a:gs>
                </a:gsLst>
                <a:lin ang="5400000" scaled="0"/>
              </a:gradFill>
            </a:endParaRPr>
          </a:p>
          <a:p>
            <a:pPr marL="342900" indent="-342900">
              <a:lnSpc>
                <a:spcPct val="90000"/>
              </a:lnSpc>
              <a:spcAft>
                <a:spcPts val="600"/>
              </a:spcAft>
              <a:buFont typeface="Arial" panose="020B0604020202020204" pitchFamily="34" charset="0"/>
              <a:buChar char="•"/>
            </a:pPr>
            <a:r>
              <a:rPr lang="en-US" sz="2400" dirty="0">
                <a:gradFill>
                  <a:gsLst>
                    <a:gs pos="2917">
                      <a:schemeClr val="tx1"/>
                    </a:gs>
                    <a:gs pos="30000">
                      <a:schemeClr val="tx1"/>
                    </a:gs>
                  </a:gsLst>
                  <a:lin ang="5400000" scaled="0"/>
                </a:gradFill>
              </a:rPr>
              <a:t>Kia Niro Plug-In</a:t>
            </a:r>
            <a:br>
              <a:rPr lang="en-US" sz="2400" dirty="0">
                <a:gradFill>
                  <a:gsLst>
                    <a:gs pos="2917">
                      <a:schemeClr val="tx1"/>
                    </a:gs>
                    <a:gs pos="30000">
                      <a:schemeClr val="tx1"/>
                    </a:gs>
                  </a:gsLst>
                  <a:lin ang="5400000" scaled="0"/>
                </a:gradFill>
              </a:rPr>
            </a:br>
            <a:r>
              <a:rPr lang="en-US" sz="1200" dirty="0">
                <a:gradFill>
                  <a:gsLst>
                    <a:gs pos="2917">
                      <a:schemeClr val="tx1"/>
                    </a:gs>
                    <a:gs pos="30000">
                      <a:schemeClr val="tx1"/>
                    </a:gs>
                  </a:gsLst>
                  <a:lin ang="5400000" scaled="0"/>
                </a:gradFill>
              </a:rPr>
              <a:t>$28K / 26 mi. EV-only / 105 </a:t>
            </a:r>
            <a:r>
              <a:rPr lang="en-US" sz="1200" dirty="0" err="1">
                <a:gradFill>
                  <a:gsLst>
                    <a:gs pos="2917">
                      <a:schemeClr val="tx1"/>
                    </a:gs>
                    <a:gs pos="30000">
                      <a:schemeClr val="tx1"/>
                    </a:gs>
                  </a:gsLst>
                  <a:lin ang="5400000" scaled="0"/>
                </a:gradFill>
              </a:rPr>
              <a:t>MPGe</a:t>
            </a:r>
            <a:endParaRPr lang="en-US" sz="1200" dirty="0">
              <a:gradFill>
                <a:gsLst>
                  <a:gs pos="2917">
                    <a:schemeClr val="tx1"/>
                  </a:gs>
                  <a:gs pos="30000">
                    <a:schemeClr val="tx1"/>
                  </a:gs>
                </a:gsLst>
                <a:lin ang="5400000" scaled="0"/>
              </a:gradFill>
            </a:endParaRPr>
          </a:p>
          <a:p>
            <a:pPr marL="342900" indent="-342900">
              <a:lnSpc>
                <a:spcPct val="90000"/>
              </a:lnSpc>
              <a:spcAft>
                <a:spcPts val="600"/>
              </a:spcAft>
              <a:buFont typeface="Arial" panose="020B0604020202020204" pitchFamily="34" charset="0"/>
              <a:buChar char="•"/>
            </a:pPr>
            <a:r>
              <a:rPr lang="en-US" sz="2400" dirty="0">
                <a:gradFill>
                  <a:gsLst>
                    <a:gs pos="2917">
                      <a:schemeClr val="tx1"/>
                    </a:gs>
                    <a:gs pos="30000">
                      <a:schemeClr val="tx1"/>
                    </a:gs>
                  </a:gsLst>
                  <a:lin ang="5400000" scaled="0"/>
                </a:gradFill>
              </a:rPr>
              <a:t>BMW 330e</a:t>
            </a:r>
            <a:br>
              <a:rPr lang="en-US" sz="2400" dirty="0">
                <a:gradFill>
                  <a:gsLst>
                    <a:gs pos="2917">
                      <a:schemeClr val="tx1"/>
                    </a:gs>
                    <a:gs pos="30000">
                      <a:schemeClr val="tx1"/>
                    </a:gs>
                  </a:gsLst>
                  <a:lin ang="5400000" scaled="0"/>
                </a:gradFill>
              </a:rPr>
            </a:br>
            <a:r>
              <a:rPr lang="en-US" sz="1200" dirty="0">
                <a:gradFill>
                  <a:gsLst>
                    <a:gs pos="2917">
                      <a:schemeClr val="tx1"/>
                    </a:gs>
                    <a:gs pos="30000">
                      <a:schemeClr val="tx1"/>
                    </a:gs>
                  </a:gsLst>
                  <a:lin ang="5400000" scaled="0"/>
                </a:gradFill>
              </a:rPr>
              <a:t>$46K / 14 mi. EV-only / 71 </a:t>
            </a:r>
            <a:r>
              <a:rPr lang="en-US" sz="1200" dirty="0" err="1">
                <a:gradFill>
                  <a:gsLst>
                    <a:gs pos="2917">
                      <a:schemeClr val="tx1"/>
                    </a:gs>
                    <a:gs pos="30000">
                      <a:schemeClr val="tx1"/>
                    </a:gs>
                  </a:gsLst>
                  <a:lin ang="5400000" scaled="0"/>
                </a:gradFill>
              </a:rPr>
              <a:t>MPGe</a:t>
            </a:r>
            <a:endParaRPr lang="en-US" sz="1400" dirty="0">
              <a:gradFill>
                <a:gsLst>
                  <a:gs pos="2917">
                    <a:schemeClr val="tx1"/>
                  </a:gs>
                  <a:gs pos="30000">
                    <a:schemeClr val="tx1"/>
                  </a:gs>
                </a:gsLst>
                <a:lin ang="5400000" scaled="0"/>
              </a:gradFill>
            </a:endParaRPr>
          </a:p>
        </p:txBody>
      </p:sp>
      <p:pic>
        <p:nvPicPr>
          <p:cNvPr id="6" name="Picture 5"/>
          <p:cNvPicPr>
            <a:picLocks noChangeAspect="1"/>
          </p:cNvPicPr>
          <p:nvPr/>
        </p:nvPicPr>
        <p:blipFill>
          <a:blip r:embed="rId3"/>
          <a:stretch>
            <a:fillRect/>
          </a:stretch>
        </p:blipFill>
        <p:spPr>
          <a:xfrm>
            <a:off x="8243541" y="1806307"/>
            <a:ext cx="3781685" cy="2073827"/>
          </a:xfrm>
          <a:prstGeom prst="rect">
            <a:avLst/>
          </a:prstGeom>
        </p:spPr>
      </p:pic>
      <p:pic>
        <p:nvPicPr>
          <p:cNvPr id="7" name="Picture 6"/>
          <p:cNvPicPr>
            <a:picLocks noChangeAspect="1"/>
          </p:cNvPicPr>
          <p:nvPr/>
        </p:nvPicPr>
        <p:blipFill>
          <a:blip r:embed="rId4"/>
          <a:stretch>
            <a:fillRect/>
          </a:stretch>
        </p:blipFill>
        <p:spPr>
          <a:xfrm>
            <a:off x="9967236" y="295274"/>
            <a:ext cx="2090803" cy="1280147"/>
          </a:xfrm>
          <a:prstGeom prst="rect">
            <a:avLst/>
          </a:prstGeom>
        </p:spPr>
      </p:pic>
      <p:sp>
        <p:nvSpPr>
          <p:cNvPr id="8" name="TextBox 7"/>
          <p:cNvSpPr txBox="1"/>
          <p:nvPr/>
        </p:nvSpPr>
        <p:spPr>
          <a:xfrm>
            <a:off x="331722" y="4019155"/>
            <a:ext cx="3874857" cy="871008"/>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latin typeface="Segoe UI Semibold" panose="020B0702040204020203" pitchFamily="34" charset="0"/>
                <a:cs typeface="Segoe UI Semibold" panose="020B0702040204020203" pitchFamily="34" charset="0"/>
              </a:rPr>
              <a:t>Hyundai </a:t>
            </a:r>
            <a:r>
              <a:rPr lang="en-US" sz="2400" dirty="0" err="1">
                <a:gradFill>
                  <a:gsLst>
                    <a:gs pos="2917">
                      <a:schemeClr val="tx1"/>
                    </a:gs>
                    <a:gs pos="30000">
                      <a:schemeClr val="tx1"/>
                    </a:gs>
                  </a:gsLst>
                  <a:lin ang="5400000" scaled="0"/>
                </a:gradFill>
                <a:latin typeface="Segoe UI Semibold" panose="020B0702040204020203" pitchFamily="34" charset="0"/>
                <a:cs typeface="Segoe UI Semibold" panose="020B0702040204020203" pitchFamily="34" charset="0"/>
              </a:rPr>
              <a:t>Ioniq</a:t>
            </a:r>
            <a:r>
              <a:rPr lang="en-US" sz="2400" dirty="0">
                <a:gradFill>
                  <a:gsLst>
                    <a:gs pos="2917">
                      <a:schemeClr val="tx1"/>
                    </a:gs>
                    <a:gs pos="30000">
                      <a:schemeClr val="tx1"/>
                    </a:gs>
                  </a:gsLst>
                  <a:lin ang="5400000" scaled="0"/>
                </a:gradFill>
                <a:latin typeface="Segoe UI Semibold" panose="020B0702040204020203" pitchFamily="34" charset="0"/>
                <a:cs typeface="Segoe UI Semibold" panose="020B0702040204020203" pitchFamily="34" charset="0"/>
              </a:rPr>
              <a:t> Plug-in</a:t>
            </a:r>
          </a:p>
          <a:p>
            <a:pPr>
              <a:lnSpc>
                <a:spcPct val="90000"/>
              </a:lnSpc>
              <a:spcAft>
                <a:spcPts val="600"/>
              </a:spcAft>
            </a:pPr>
            <a:r>
              <a:rPr lang="en-US" sz="1200" dirty="0">
                <a:gradFill>
                  <a:gsLst>
                    <a:gs pos="2917">
                      <a:schemeClr val="tx1"/>
                    </a:gs>
                    <a:gs pos="30000">
                      <a:schemeClr val="tx1"/>
                    </a:gs>
                  </a:gsLst>
                  <a:lin ang="5400000" scaled="0"/>
                </a:gradFill>
                <a:latin typeface="Segoe UI Semibold" panose="020B0702040204020203" pitchFamily="34" charset="0"/>
                <a:cs typeface="Segoe UI Semibold" panose="020B0702040204020203" pitchFamily="34" charset="0"/>
              </a:rPr>
              <a:t>$25K / 29 mi. EV-only / 119 </a:t>
            </a:r>
            <a:r>
              <a:rPr lang="en-US" sz="1200" dirty="0" err="1">
                <a:gradFill>
                  <a:gsLst>
                    <a:gs pos="2917">
                      <a:schemeClr val="tx1"/>
                    </a:gs>
                    <a:gs pos="30000">
                      <a:schemeClr val="tx1"/>
                    </a:gs>
                  </a:gsLst>
                  <a:lin ang="5400000" scaled="0"/>
                </a:gradFill>
                <a:latin typeface="Segoe UI Semibold" panose="020B0702040204020203" pitchFamily="34" charset="0"/>
                <a:cs typeface="Segoe UI Semibold" panose="020B0702040204020203" pitchFamily="34" charset="0"/>
              </a:rPr>
              <a:t>MPGe</a:t>
            </a:r>
            <a:endParaRPr lang="en-US" sz="1200" dirty="0">
              <a:gradFill>
                <a:gsLst>
                  <a:gs pos="2917">
                    <a:schemeClr val="tx1"/>
                  </a:gs>
                  <a:gs pos="30000">
                    <a:schemeClr val="tx1"/>
                  </a:gs>
                </a:gsLst>
                <a:lin ang="5400000" scaled="0"/>
              </a:gradFill>
              <a:latin typeface="Segoe UI Semibold" panose="020B0702040204020203" pitchFamily="34" charset="0"/>
              <a:cs typeface="Segoe UI Semibold" panose="020B0702040204020203" pitchFamily="34" charset="0"/>
            </a:endParaRPr>
          </a:p>
        </p:txBody>
      </p:sp>
      <p:sp>
        <p:nvSpPr>
          <p:cNvPr id="9" name="TextBox 8"/>
          <p:cNvSpPr txBox="1"/>
          <p:nvPr/>
        </p:nvSpPr>
        <p:spPr>
          <a:xfrm>
            <a:off x="6446730" y="479775"/>
            <a:ext cx="3520506" cy="1169551"/>
          </a:xfrm>
          <a:prstGeom prst="rect">
            <a:avLst/>
          </a:prstGeom>
          <a:noFill/>
        </p:spPr>
        <p:txBody>
          <a:bodyPr wrap="square" lIns="182880" tIns="146304" rIns="182880" bIns="146304" rtlCol="0">
            <a:spAutoFit/>
          </a:bodyPr>
          <a:lstStyle/>
          <a:p>
            <a:pPr algn="r">
              <a:lnSpc>
                <a:spcPct val="90000"/>
              </a:lnSpc>
              <a:spcAft>
                <a:spcPts val="600"/>
              </a:spcAft>
            </a:pPr>
            <a:r>
              <a:rPr lang="en-US" sz="2400">
                <a:gradFill>
                  <a:gsLst>
                    <a:gs pos="2917">
                      <a:schemeClr val="tx1"/>
                    </a:gs>
                    <a:gs pos="30000">
                      <a:schemeClr val="tx1"/>
                    </a:gs>
                  </a:gsLst>
                  <a:lin ang="5400000" scaled="0"/>
                </a:gradFill>
                <a:latin typeface="Segoe UI Semibold" panose="020B0702040204020203" pitchFamily="34" charset="0"/>
                <a:cs typeface="Segoe UI Semibold" panose="020B0702040204020203" pitchFamily="34" charset="0"/>
              </a:rPr>
              <a:t>Chevy Volt</a:t>
            </a:r>
          </a:p>
          <a:p>
            <a:pPr algn="r">
              <a:lnSpc>
                <a:spcPct val="90000"/>
              </a:lnSpc>
              <a:spcAft>
                <a:spcPts val="600"/>
              </a:spcAft>
            </a:pPr>
            <a:r>
              <a:rPr lang="en-US" sz="1400">
                <a:solidFill>
                  <a:schemeClr val="bg1">
                    <a:lumMod val="50000"/>
                  </a:schemeClr>
                </a:solidFill>
                <a:latin typeface="Segoe UI Semibold" panose="020B0702040204020203" pitchFamily="34" charset="0"/>
                <a:cs typeface="Segoe UI Semibold" panose="020B0702040204020203" pitchFamily="34" charset="0"/>
              </a:rPr>
              <a:t>$33K / 53 mi. EV-only / 106 </a:t>
            </a:r>
            <a:r>
              <a:rPr lang="en-US" sz="1400" err="1">
                <a:solidFill>
                  <a:schemeClr val="bg1">
                    <a:lumMod val="50000"/>
                  </a:schemeClr>
                </a:solidFill>
                <a:latin typeface="Segoe UI Semibold" panose="020B0702040204020203" pitchFamily="34" charset="0"/>
                <a:cs typeface="Segoe UI Semibold" panose="020B0702040204020203" pitchFamily="34" charset="0"/>
              </a:rPr>
              <a:t>MPGe</a:t>
            </a:r>
            <a:endParaRPr lang="en-US" sz="1400">
              <a:solidFill>
                <a:schemeClr val="bg1">
                  <a:lumMod val="50000"/>
                </a:schemeClr>
              </a:solidFill>
              <a:latin typeface="Segoe UI Semibold" panose="020B0702040204020203" pitchFamily="34" charset="0"/>
              <a:cs typeface="Segoe UI Semibold" panose="020B0702040204020203" pitchFamily="34" charset="0"/>
            </a:endParaRPr>
          </a:p>
          <a:p>
            <a:pPr algn="r">
              <a:lnSpc>
                <a:spcPct val="90000"/>
              </a:lnSpc>
              <a:spcAft>
                <a:spcPts val="600"/>
              </a:spcAft>
            </a:pPr>
            <a:r>
              <a:rPr lang="en-US" sz="1400">
                <a:solidFill>
                  <a:schemeClr val="bg1">
                    <a:lumMod val="50000"/>
                  </a:schemeClr>
                </a:solidFill>
                <a:latin typeface="Segoe UI Semibold" panose="020B0702040204020203" pitchFamily="34" charset="0"/>
                <a:cs typeface="Segoe UI Semibold" panose="020B0702040204020203" pitchFamily="34" charset="0"/>
              </a:rPr>
              <a:t>* Discontinued just now in 2019</a:t>
            </a:r>
            <a:endParaRPr lang="en-US" sz="2000">
              <a:solidFill>
                <a:schemeClr val="bg1">
                  <a:lumMod val="50000"/>
                </a:schemeClr>
              </a:solidFill>
              <a:latin typeface="Segoe UI Semibold" panose="020B0702040204020203" pitchFamily="34" charset="0"/>
              <a:cs typeface="Segoe UI Semibold" panose="020B0702040204020203" pitchFamily="34" charset="0"/>
            </a:endParaRPr>
          </a:p>
        </p:txBody>
      </p:sp>
      <p:sp>
        <p:nvSpPr>
          <p:cNvPr id="10" name="TextBox 9"/>
          <p:cNvSpPr txBox="1"/>
          <p:nvPr/>
        </p:nvSpPr>
        <p:spPr>
          <a:xfrm>
            <a:off x="8093349" y="4019153"/>
            <a:ext cx="3976984" cy="926407"/>
          </a:xfrm>
          <a:prstGeom prst="rect">
            <a:avLst/>
          </a:prstGeom>
          <a:noFill/>
        </p:spPr>
        <p:txBody>
          <a:bodyPr wrap="square" lIns="182880" tIns="146304" rIns="182880" bIns="146304" rtlCol="0">
            <a:spAutoFit/>
          </a:bodyPr>
          <a:lstStyle/>
          <a:p>
            <a:pPr>
              <a:lnSpc>
                <a:spcPct val="90000"/>
              </a:lnSpc>
              <a:spcAft>
                <a:spcPts val="600"/>
              </a:spcAft>
            </a:pPr>
            <a:r>
              <a:rPr lang="en-US" sz="2800" dirty="0">
                <a:gradFill>
                  <a:gsLst>
                    <a:gs pos="2917">
                      <a:schemeClr val="tx1"/>
                    </a:gs>
                    <a:gs pos="30000">
                      <a:schemeClr val="tx1"/>
                    </a:gs>
                  </a:gsLst>
                  <a:lin ang="5400000" scaled="0"/>
                </a:gradFill>
                <a:latin typeface="Segoe UI Semibold" panose="020B0702040204020203" pitchFamily="34" charset="0"/>
                <a:cs typeface="Segoe UI Semibold" panose="020B0702040204020203" pitchFamily="34" charset="0"/>
              </a:rPr>
              <a:t>Ford Fusion </a:t>
            </a:r>
            <a:r>
              <a:rPr lang="en-US" sz="2800" dirty="0" err="1">
                <a:gradFill>
                  <a:gsLst>
                    <a:gs pos="2917">
                      <a:schemeClr val="tx1"/>
                    </a:gs>
                    <a:gs pos="30000">
                      <a:schemeClr val="tx1"/>
                    </a:gs>
                  </a:gsLst>
                  <a:lin ang="5400000" scaled="0"/>
                </a:gradFill>
                <a:latin typeface="Segoe UI Semibold" panose="020B0702040204020203" pitchFamily="34" charset="0"/>
                <a:cs typeface="Segoe UI Semibold" panose="020B0702040204020203" pitchFamily="34" charset="0"/>
              </a:rPr>
              <a:t>Energi</a:t>
            </a:r>
            <a:endParaRPr lang="en-US" sz="2800" dirty="0">
              <a:gradFill>
                <a:gsLst>
                  <a:gs pos="2917">
                    <a:schemeClr val="tx1"/>
                  </a:gs>
                  <a:gs pos="30000">
                    <a:schemeClr val="tx1"/>
                  </a:gs>
                </a:gsLst>
                <a:lin ang="5400000" scaled="0"/>
              </a:gradFill>
              <a:latin typeface="Segoe UI Semibold" panose="020B0702040204020203" pitchFamily="34" charset="0"/>
              <a:cs typeface="Segoe UI Semibold" panose="020B0702040204020203" pitchFamily="34" charset="0"/>
            </a:endParaRPr>
          </a:p>
          <a:p>
            <a:pPr>
              <a:lnSpc>
                <a:spcPct val="90000"/>
              </a:lnSpc>
              <a:spcAft>
                <a:spcPts val="600"/>
              </a:spcAft>
            </a:pPr>
            <a:r>
              <a:rPr lang="en-US" sz="1200" dirty="0">
                <a:gradFill>
                  <a:gsLst>
                    <a:gs pos="2917">
                      <a:schemeClr val="tx1"/>
                    </a:gs>
                    <a:gs pos="30000">
                      <a:schemeClr val="tx1"/>
                    </a:gs>
                  </a:gsLst>
                  <a:lin ang="5400000" scaled="0"/>
                </a:gradFill>
                <a:latin typeface="Segoe UI Semibold" panose="020B0702040204020203" pitchFamily="34" charset="0"/>
                <a:cs typeface="Segoe UI Semibold" panose="020B0702040204020203" pitchFamily="34" charset="0"/>
              </a:rPr>
              <a:t>$32K / 21 mi. EV-only / 97 </a:t>
            </a:r>
            <a:r>
              <a:rPr lang="en-US" sz="1200" dirty="0" err="1">
                <a:gradFill>
                  <a:gsLst>
                    <a:gs pos="2917">
                      <a:schemeClr val="tx1"/>
                    </a:gs>
                    <a:gs pos="30000">
                      <a:schemeClr val="tx1"/>
                    </a:gs>
                  </a:gsLst>
                  <a:lin ang="5400000" scaled="0"/>
                </a:gradFill>
                <a:latin typeface="Segoe UI Semibold" panose="020B0702040204020203" pitchFamily="34" charset="0"/>
                <a:cs typeface="Segoe UI Semibold" panose="020B0702040204020203" pitchFamily="34" charset="0"/>
              </a:rPr>
              <a:t>MPGe</a:t>
            </a:r>
            <a:endParaRPr lang="en-US" sz="1200" dirty="0">
              <a:gradFill>
                <a:gsLst>
                  <a:gs pos="2917">
                    <a:schemeClr val="tx1"/>
                  </a:gs>
                  <a:gs pos="30000">
                    <a:schemeClr val="tx1"/>
                  </a:gs>
                </a:gsLst>
                <a:lin ang="5400000" scaled="0"/>
              </a:gradFill>
              <a:latin typeface="Segoe UI Semibold" panose="020B0702040204020203" pitchFamily="34" charset="0"/>
              <a:cs typeface="Segoe UI Semibold" panose="020B0702040204020203" pitchFamily="34" charset="0"/>
            </a:endParaRPr>
          </a:p>
        </p:txBody>
      </p:sp>
      <p:pic>
        <p:nvPicPr>
          <p:cNvPr id="11" name="Picture 10" descr="A close up of a car going down the road&#10;&#10;Description automatically generated">
            <a:extLst>
              <a:ext uri="{FF2B5EF4-FFF2-40B4-BE49-F238E27FC236}">
                <a16:creationId xmlns:a16="http://schemas.microsoft.com/office/drawing/2014/main" id="{8F342FDE-6613-5D49-B37B-D39BE26A6C30}"/>
              </a:ext>
            </a:extLst>
          </p:cNvPr>
          <p:cNvPicPr>
            <a:picLocks noChangeAspect="1"/>
          </p:cNvPicPr>
          <p:nvPr/>
        </p:nvPicPr>
        <p:blipFill>
          <a:blip r:embed="rId5"/>
          <a:stretch>
            <a:fillRect/>
          </a:stretch>
        </p:blipFill>
        <p:spPr>
          <a:xfrm>
            <a:off x="4332437" y="1816056"/>
            <a:ext cx="3669473" cy="2064078"/>
          </a:xfrm>
          <a:prstGeom prst="rect">
            <a:avLst/>
          </a:prstGeom>
        </p:spPr>
      </p:pic>
      <p:sp>
        <p:nvSpPr>
          <p:cNvPr id="12" name="TextBox 11">
            <a:extLst>
              <a:ext uri="{FF2B5EF4-FFF2-40B4-BE49-F238E27FC236}">
                <a16:creationId xmlns:a16="http://schemas.microsoft.com/office/drawing/2014/main" id="{EAF92216-FA57-8D42-B5BB-F172C1EE0AFD}"/>
              </a:ext>
            </a:extLst>
          </p:cNvPr>
          <p:cNvSpPr txBox="1"/>
          <p:nvPr/>
        </p:nvSpPr>
        <p:spPr>
          <a:xfrm>
            <a:off x="4135141" y="4018259"/>
            <a:ext cx="3976984" cy="926407"/>
          </a:xfrm>
          <a:prstGeom prst="rect">
            <a:avLst/>
          </a:prstGeom>
          <a:noFill/>
        </p:spPr>
        <p:txBody>
          <a:bodyPr wrap="square" lIns="182880" tIns="146304" rIns="182880" bIns="146304" rtlCol="0">
            <a:spAutoFit/>
          </a:bodyPr>
          <a:lstStyle/>
          <a:p>
            <a:pPr>
              <a:lnSpc>
                <a:spcPct val="90000"/>
              </a:lnSpc>
              <a:spcAft>
                <a:spcPts val="600"/>
              </a:spcAft>
            </a:pPr>
            <a:r>
              <a:rPr lang="en-US" sz="2800" dirty="0">
                <a:gradFill>
                  <a:gsLst>
                    <a:gs pos="2917">
                      <a:schemeClr val="tx1"/>
                    </a:gs>
                    <a:gs pos="30000">
                      <a:schemeClr val="tx1"/>
                    </a:gs>
                  </a:gsLst>
                  <a:lin ang="5400000" scaled="0"/>
                </a:gradFill>
                <a:latin typeface="Segoe UI Semibold" panose="020B0702040204020203" pitchFamily="34" charset="0"/>
                <a:cs typeface="Segoe UI Semibold" panose="020B0702040204020203" pitchFamily="34" charset="0"/>
              </a:rPr>
              <a:t>Toyota Prius Prime</a:t>
            </a:r>
          </a:p>
          <a:p>
            <a:pPr>
              <a:lnSpc>
                <a:spcPct val="90000"/>
              </a:lnSpc>
              <a:spcAft>
                <a:spcPts val="600"/>
              </a:spcAft>
            </a:pPr>
            <a:r>
              <a:rPr lang="en-US" sz="1200" dirty="0">
                <a:gradFill>
                  <a:gsLst>
                    <a:gs pos="2917">
                      <a:schemeClr val="tx1"/>
                    </a:gs>
                    <a:gs pos="30000">
                      <a:schemeClr val="tx1"/>
                    </a:gs>
                  </a:gsLst>
                  <a:lin ang="5400000" scaled="0"/>
                </a:gradFill>
                <a:latin typeface="Segoe UI Semibold" panose="020B0702040204020203" pitchFamily="34" charset="0"/>
                <a:cs typeface="Segoe UI Semibold" panose="020B0702040204020203" pitchFamily="34" charset="0"/>
              </a:rPr>
              <a:t>$28K / 25 mi. EV-only / 133 </a:t>
            </a:r>
            <a:r>
              <a:rPr lang="en-US" sz="1200" dirty="0" err="1">
                <a:gradFill>
                  <a:gsLst>
                    <a:gs pos="2917">
                      <a:schemeClr val="tx1"/>
                    </a:gs>
                    <a:gs pos="30000">
                      <a:schemeClr val="tx1"/>
                    </a:gs>
                  </a:gsLst>
                  <a:lin ang="5400000" scaled="0"/>
                </a:gradFill>
                <a:latin typeface="Segoe UI Semibold" panose="020B0702040204020203" pitchFamily="34" charset="0"/>
                <a:cs typeface="Segoe UI Semibold" panose="020B0702040204020203" pitchFamily="34" charset="0"/>
              </a:rPr>
              <a:t>MPGe</a:t>
            </a:r>
            <a:endParaRPr lang="en-US" sz="1200" dirty="0">
              <a:gradFill>
                <a:gsLst>
                  <a:gs pos="2917">
                    <a:schemeClr val="tx1"/>
                  </a:gs>
                  <a:gs pos="30000">
                    <a:schemeClr val="tx1"/>
                  </a:gs>
                </a:gsLst>
                <a:lin ang="5400000" scaled="0"/>
              </a:gradFill>
              <a:latin typeface="Segoe UI Semibold" panose="020B0702040204020203" pitchFamily="34" charset="0"/>
              <a:cs typeface="Segoe UI Semibold" panose="020B0702040204020203" pitchFamily="34" charset="0"/>
            </a:endParaRPr>
          </a:p>
        </p:txBody>
      </p:sp>
      <p:pic>
        <p:nvPicPr>
          <p:cNvPr id="14" name="Picture 13" descr="A car parked in a parking lot&#10;&#10;Description automatically generated">
            <a:extLst>
              <a:ext uri="{FF2B5EF4-FFF2-40B4-BE49-F238E27FC236}">
                <a16:creationId xmlns:a16="http://schemas.microsoft.com/office/drawing/2014/main" id="{CB46D9A0-79B8-CE42-87C1-4D94ECFECBBB}"/>
              </a:ext>
            </a:extLst>
          </p:cNvPr>
          <p:cNvPicPr>
            <a:picLocks noChangeAspect="1"/>
          </p:cNvPicPr>
          <p:nvPr/>
        </p:nvPicPr>
        <p:blipFill>
          <a:blip r:embed="rId6"/>
          <a:stretch>
            <a:fillRect/>
          </a:stretch>
        </p:blipFill>
        <p:spPr>
          <a:xfrm>
            <a:off x="549019" y="1816057"/>
            <a:ext cx="3302525" cy="2064078"/>
          </a:xfrm>
          <a:prstGeom prst="rect">
            <a:avLst/>
          </a:prstGeom>
        </p:spPr>
      </p:pic>
    </p:spTree>
    <p:extLst>
      <p:ext uri="{BB962C8B-B14F-4D97-AF65-F5344CB8AC3E}">
        <p14:creationId xmlns:p14="http://schemas.microsoft.com/office/powerpoint/2010/main" val="2029740540"/>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9" y="295274"/>
            <a:ext cx="6126476" cy="917575"/>
          </a:xfrm>
        </p:spPr>
        <p:txBody>
          <a:bodyPr/>
          <a:lstStyle/>
          <a:p>
            <a:r>
              <a:rPr lang="en-US"/>
              <a:t>Electric </a:t>
            </a:r>
            <a:r>
              <a:rPr lang="en-US" dirty="0"/>
              <a:t>Vehicles</a:t>
            </a:r>
            <a:r>
              <a:rPr lang="en-US"/>
              <a:t> </a:t>
            </a:r>
            <a:r>
              <a:rPr lang="en-US">
                <a:solidFill>
                  <a:schemeClr val="bg1">
                    <a:lumMod val="75000"/>
                  </a:schemeClr>
                </a:solidFill>
              </a:rPr>
              <a:t>2019</a:t>
            </a:r>
          </a:p>
        </p:txBody>
      </p:sp>
      <p:pic>
        <p:nvPicPr>
          <p:cNvPr id="6" name="Picture 5"/>
          <p:cNvPicPr>
            <a:picLocks noChangeAspect="1"/>
          </p:cNvPicPr>
          <p:nvPr/>
        </p:nvPicPr>
        <p:blipFill rotWithShape="1">
          <a:blip r:embed="rId3"/>
          <a:srcRect l="8732" r="18504"/>
          <a:stretch/>
        </p:blipFill>
        <p:spPr>
          <a:xfrm>
            <a:off x="462335" y="1216919"/>
            <a:ext cx="2189781" cy="1837920"/>
          </a:xfrm>
          <a:prstGeom prst="rect">
            <a:avLst/>
          </a:prstGeom>
        </p:spPr>
      </p:pic>
      <p:pic>
        <p:nvPicPr>
          <p:cNvPr id="7" name="Picture 6"/>
          <p:cNvPicPr>
            <a:picLocks noChangeAspect="1"/>
          </p:cNvPicPr>
          <p:nvPr/>
        </p:nvPicPr>
        <p:blipFill>
          <a:blip r:embed="rId4"/>
          <a:stretch>
            <a:fillRect/>
          </a:stretch>
        </p:blipFill>
        <p:spPr>
          <a:xfrm>
            <a:off x="457200" y="4212715"/>
            <a:ext cx="2290162" cy="1797777"/>
          </a:xfrm>
          <a:prstGeom prst="rect">
            <a:avLst/>
          </a:prstGeom>
        </p:spPr>
      </p:pic>
      <p:pic>
        <p:nvPicPr>
          <p:cNvPr id="8" name="Picture 7"/>
          <p:cNvPicPr>
            <a:picLocks noChangeAspect="1"/>
          </p:cNvPicPr>
          <p:nvPr/>
        </p:nvPicPr>
        <p:blipFill rotWithShape="1">
          <a:blip r:embed="rId5"/>
          <a:srcRect l="11684" t="7897"/>
          <a:stretch/>
        </p:blipFill>
        <p:spPr>
          <a:xfrm>
            <a:off x="8504681" y="4216104"/>
            <a:ext cx="2326237" cy="1819506"/>
          </a:xfrm>
          <a:prstGeom prst="rect">
            <a:avLst/>
          </a:prstGeom>
        </p:spPr>
      </p:pic>
      <p:sp>
        <p:nvSpPr>
          <p:cNvPr id="9" name="TextBox 8"/>
          <p:cNvSpPr txBox="1"/>
          <p:nvPr/>
        </p:nvSpPr>
        <p:spPr>
          <a:xfrm>
            <a:off x="274639" y="3032354"/>
            <a:ext cx="3312628" cy="954107"/>
          </a:xfrm>
          <a:prstGeom prst="rect">
            <a:avLst/>
          </a:prstGeom>
          <a:noFill/>
        </p:spPr>
        <p:txBody>
          <a:bodyPr wrap="square" lIns="182880" tIns="146304" rIns="182880" bIns="146304" rtlCol="0">
            <a:spAutoFit/>
          </a:bodyPr>
          <a:lstStyle/>
          <a:p>
            <a:pPr>
              <a:lnSpc>
                <a:spcPct val="90000"/>
              </a:lnSpc>
              <a:spcAft>
                <a:spcPts val="600"/>
              </a:spcAft>
            </a:pPr>
            <a:r>
              <a:rPr lang="en-US">
                <a:gradFill>
                  <a:gsLst>
                    <a:gs pos="2917">
                      <a:schemeClr val="tx1"/>
                    </a:gs>
                    <a:gs pos="30000">
                      <a:schemeClr val="tx1"/>
                    </a:gs>
                  </a:gsLst>
                  <a:lin ang="5400000" scaled="0"/>
                </a:gradFill>
                <a:latin typeface="Segoe UI Semibold" panose="020B0702040204020203" pitchFamily="34" charset="0"/>
                <a:cs typeface="Segoe UI Semibold" panose="020B0702040204020203" pitchFamily="34" charset="0"/>
              </a:rPr>
              <a:t>Nissan Leaf</a:t>
            </a:r>
          </a:p>
          <a:p>
            <a:pPr>
              <a:lnSpc>
                <a:spcPct val="90000"/>
              </a:lnSpc>
              <a:spcAft>
                <a:spcPts val="600"/>
              </a:spcAft>
            </a:pPr>
            <a:r>
              <a:rPr lang="en-US" sz="1200">
                <a:gradFill>
                  <a:gsLst>
                    <a:gs pos="2917">
                      <a:schemeClr val="tx1"/>
                    </a:gs>
                    <a:gs pos="30000">
                      <a:schemeClr val="tx1"/>
                    </a:gs>
                  </a:gsLst>
                  <a:lin ang="5400000" scaled="0"/>
                </a:gradFill>
                <a:latin typeface="Segoe UI Semibold" panose="020B0702040204020203" pitchFamily="34" charset="0"/>
                <a:cs typeface="Segoe UI Semibold" panose="020B0702040204020203" pitchFamily="34" charset="0"/>
              </a:rPr>
              <a:t>$29K (-$7,500)</a:t>
            </a:r>
            <a:br>
              <a:rPr lang="en-US" sz="1200">
                <a:gradFill>
                  <a:gsLst>
                    <a:gs pos="2917">
                      <a:schemeClr val="tx1"/>
                    </a:gs>
                    <a:gs pos="30000">
                      <a:schemeClr val="tx1"/>
                    </a:gs>
                  </a:gsLst>
                  <a:lin ang="5400000" scaled="0"/>
                </a:gradFill>
                <a:latin typeface="Segoe UI Semibold" panose="020B0702040204020203" pitchFamily="34" charset="0"/>
                <a:cs typeface="Segoe UI Semibold" panose="020B0702040204020203" pitchFamily="34" charset="0"/>
              </a:rPr>
            </a:br>
            <a:r>
              <a:rPr lang="en-US" sz="1200">
                <a:gradFill>
                  <a:gsLst>
                    <a:gs pos="2917">
                      <a:schemeClr val="tx1"/>
                    </a:gs>
                    <a:gs pos="30000">
                      <a:schemeClr val="tx1"/>
                    </a:gs>
                  </a:gsLst>
                  <a:lin ang="5400000" scaled="0"/>
                </a:gradFill>
                <a:latin typeface="Segoe UI Semibold" panose="020B0702040204020203" pitchFamily="34" charset="0"/>
                <a:cs typeface="Segoe UI Semibold" panose="020B0702040204020203" pitchFamily="34" charset="0"/>
              </a:rPr>
              <a:t>40 kWh battery 151 mi. range</a:t>
            </a:r>
            <a:endParaRPr lang="en-US">
              <a:gradFill>
                <a:gsLst>
                  <a:gs pos="2917">
                    <a:schemeClr val="tx1"/>
                  </a:gs>
                  <a:gs pos="30000">
                    <a:schemeClr val="tx1"/>
                  </a:gs>
                </a:gsLst>
                <a:lin ang="5400000" scaled="0"/>
              </a:gradFill>
              <a:latin typeface="Segoe UI Semibold" panose="020B0702040204020203" pitchFamily="34" charset="0"/>
              <a:cs typeface="Segoe UI Semibold" panose="020B0702040204020203" pitchFamily="34" charset="0"/>
            </a:endParaRPr>
          </a:p>
        </p:txBody>
      </p:sp>
      <p:sp>
        <p:nvSpPr>
          <p:cNvPr id="10" name="TextBox 9"/>
          <p:cNvSpPr txBox="1"/>
          <p:nvPr/>
        </p:nvSpPr>
        <p:spPr>
          <a:xfrm>
            <a:off x="274639" y="6010492"/>
            <a:ext cx="4129483" cy="954107"/>
          </a:xfrm>
          <a:prstGeom prst="rect">
            <a:avLst/>
          </a:prstGeom>
          <a:noFill/>
        </p:spPr>
        <p:txBody>
          <a:bodyPr wrap="square" lIns="182880" tIns="146304" rIns="182880" bIns="146304" rtlCol="0">
            <a:spAutoFit/>
          </a:bodyPr>
          <a:lstStyle/>
          <a:p>
            <a:pPr>
              <a:lnSpc>
                <a:spcPct val="90000"/>
              </a:lnSpc>
              <a:spcAft>
                <a:spcPts val="600"/>
              </a:spcAft>
            </a:pPr>
            <a:r>
              <a:rPr lang="en-US" err="1">
                <a:gradFill>
                  <a:gsLst>
                    <a:gs pos="2917">
                      <a:schemeClr val="tx1"/>
                    </a:gs>
                    <a:gs pos="30000">
                      <a:schemeClr val="tx1"/>
                    </a:gs>
                  </a:gsLst>
                  <a:lin ang="5400000" scaled="0"/>
                </a:gradFill>
                <a:latin typeface="Segoe UI Semibold" panose="020B0702040204020203" pitchFamily="34" charset="0"/>
                <a:cs typeface="Segoe UI Semibold" panose="020B0702040204020203" pitchFamily="34" charset="0"/>
              </a:rPr>
              <a:t>Hyuandai</a:t>
            </a:r>
            <a:r>
              <a:rPr lang="en-US">
                <a:gradFill>
                  <a:gsLst>
                    <a:gs pos="2917">
                      <a:schemeClr val="tx1"/>
                    </a:gs>
                    <a:gs pos="30000">
                      <a:schemeClr val="tx1"/>
                    </a:gs>
                  </a:gsLst>
                  <a:lin ang="5400000" scaled="0"/>
                </a:gradFill>
                <a:latin typeface="Segoe UI Semibold" panose="020B0702040204020203" pitchFamily="34" charset="0"/>
                <a:cs typeface="Segoe UI Semibold" panose="020B0702040204020203" pitchFamily="34" charset="0"/>
              </a:rPr>
              <a:t> </a:t>
            </a:r>
            <a:r>
              <a:rPr lang="en-US" err="1">
                <a:gradFill>
                  <a:gsLst>
                    <a:gs pos="2917">
                      <a:schemeClr val="tx1"/>
                    </a:gs>
                    <a:gs pos="30000">
                      <a:schemeClr val="tx1"/>
                    </a:gs>
                  </a:gsLst>
                  <a:lin ang="5400000" scaled="0"/>
                </a:gradFill>
                <a:latin typeface="Segoe UI Semibold" panose="020B0702040204020203" pitchFamily="34" charset="0"/>
                <a:cs typeface="Segoe UI Semibold" panose="020B0702040204020203" pitchFamily="34" charset="0"/>
              </a:rPr>
              <a:t>Ioniq</a:t>
            </a:r>
            <a:r>
              <a:rPr lang="en-US">
                <a:gradFill>
                  <a:gsLst>
                    <a:gs pos="2917">
                      <a:schemeClr val="tx1"/>
                    </a:gs>
                    <a:gs pos="30000">
                      <a:schemeClr val="tx1"/>
                    </a:gs>
                  </a:gsLst>
                  <a:lin ang="5400000" scaled="0"/>
                </a:gradFill>
                <a:latin typeface="Segoe UI Semibold" panose="020B0702040204020203" pitchFamily="34" charset="0"/>
                <a:cs typeface="Segoe UI Semibold" panose="020B0702040204020203" pitchFamily="34" charset="0"/>
              </a:rPr>
              <a:t> Electric</a:t>
            </a:r>
          </a:p>
          <a:p>
            <a:pPr>
              <a:lnSpc>
                <a:spcPct val="90000"/>
              </a:lnSpc>
              <a:spcAft>
                <a:spcPts val="600"/>
              </a:spcAft>
            </a:pPr>
            <a:r>
              <a:rPr lang="en-US" sz="1200">
                <a:gradFill>
                  <a:gsLst>
                    <a:gs pos="2917">
                      <a:schemeClr val="tx1"/>
                    </a:gs>
                    <a:gs pos="30000">
                      <a:schemeClr val="tx1"/>
                    </a:gs>
                  </a:gsLst>
                  <a:lin ang="5400000" scaled="0"/>
                </a:gradFill>
                <a:latin typeface="Segoe UI Semibold" panose="020B0702040204020203" pitchFamily="34" charset="0"/>
                <a:cs typeface="Segoe UI Semibold" panose="020B0702040204020203" pitchFamily="34" charset="0"/>
              </a:rPr>
              <a:t>$31K (-$7,500)</a:t>
            </a:r>
            <a:br>
              <a:rPr lang="en-US" sz="1200">
                <a:gradFill>
                  <a:gsLst>
                    <a:gs pos="2917">
                      <a:schemeClr val="tx1"/>
                    </a:gs>
                    <a:gs pos="30000">
                      <a:schemeClr val="tx1"/>
                    </a:gs>
                  </a:gsLst>
                  <a:lin ang="5400000" scaled="0"/>
                </a:gradFill>
                <a:latin typeface="Segoe UI Semibold" panose="020B0702040204020203" pitchFamily="34" charset="0"/>
                <a:cs typeface="Segoe UI Semibold" panose="020B0702040204020203" pitchFamily="34" charset="0"/>
              </a:rPr>
            </a:br>
            <a:r>
              <a:rPr lang="en-US" sz="1200">
                <a:gradFill>
                  <a:gsLst>
                    <a:gs pos="2917">
                      <a:schemeClr val="tx1"/>
                    </a:gs>
                    <a:gs pos="30000">
                      <a:schemeClr val="tx1"/>
                    </a:gs>
                  </a:gsLst>
                  <a:lin ang="5400000" scaled="0"/>
                </a:gradFill>
                <a:latin typeface="Segoe UI Semibold" panose="020B0702040204020203" pitchFamily="34" charset="0"/>
                <a:cs typeface="Segoe UI Semibold" panose="020B0702040204020203" pitchFamily="34" charset="0"/>
              </a:rPr>
              <a:t>28 kWh battery 124 mi. range</a:t>
            </a:r>
            <a:endParaRPr lang="en-US">
              <a:gradFill>
                <a:gsLst>
                  <a:gs pos="2917">
                    <a:schemeClr val="tx1"/>
                  </a:gs>
                  <a:gs pos="30000">
                    <a:schemeClr val="tx1"/>
                  </a:gs>
                </a:gsLst>
                <a:lin ang="5400000" scaled="0"/>
              </a:gradFill>
              <a:latin typeface="Segoe UI Semibold" panose="020B0702040204020203" pitchFamily="34" charset="0"/>
              <a:cs typeface="Segoe UI Semibold" panose="020B0702040204020203" pitchFamily="34" charset="0"/>
            </a:endParaRPr>
          </a:p>
        </p:txBody>
      </p:sp>
      <p:sp>
        <p:nvSpPr>
          <p:cNvPr id="14" name="TextBox 13">
            <a:extLst>
              <a:ext uri="{FF2B5EF4-FFF2-40B4-BE49-F238E27FC236}">
                <a16:creationId xmlns:a16="http://schemas.microsoft.com/office/drawing/2014/main" id="{2BAD589B-5B93-4947-811F-CF1E0A286E36}"/>
              </a:ext>
            </a:extLst>
          </p:cNvPr>
          <p:cNvSpPr txBox="1"/>
          <p:nvPr/>
        </p:nvSpPr>
        <p:spPr>
          <a:xfrm>
            <a:off x="2858148" y="3010626"/>
            <a:ext cx="3312628" cy="954107"/>
          </a:xfrm>
          <a:prstGeom prst="rect">
            <a:avLst/>
          </a:prstGeom>
          <a:noFill/>
        </p:spPr>
        <p:txBody>
          <a:bodyPr wrap="square" lIns="182880" tIns="146304" rIns="182880" bIns="146304" rtlCol="0">
            <a:spAutoFit/>
          </a:bodyPr>
          <a:lstStyle/>
          <a:p>
            <a:pPr>
              <a:lnSpc>
                <a:spcPct val="90000"/>
              </a:lnSpc>
              <a:spcAft>
                <a:spcPts val="600"/>
              </a:spcAft>
            </a:pPr>
            <a:r>
              <a:rPr lang="en-US">
                <a:gradFill>
                  <a:gsLst>
                    <a:gs pos="2917">
                      <a:schemeClr val="tx1"/>
                    </a:gs>
                    <a:gs pos="30000">
                      <a:schemeClr val="tx1"/>
                    </a:gs>
                  </a:gsLst>
                  <a:lin ang="5400000" scaled="0"/>
                </a:gradFill>
                <a:latin typeface="Segoe UI Semibold" panose="020B0702040204020203" pitchFamily="34" charset="0"/>
                <a:cs typeface="Segoe UI Semibold" panose="020B0702040204020203" pitchFamily="34" charset="0"/>
              </a:rPr>
              <a:t>Chevy Bolt</a:t>
            </a:r>
          </a:p>
          <a:p>
            <a:pPr>
              <a:lnSpc>
                <a:spcPct val="90000"/>
              </a:lnSpc>
              <a:spcAft>
                <a:spcPts val="600"/>
              </a:spcAft>
            </a:pPr>
            <a:r>
              <a:rPr lang="en-US" sz="1200">
                <a:gradFill>
                  <a:gsLst>
                    <a:gs pos="2917">
                      <a:schemeClr val="tx1"/>
                    </a:gs>
                    <a:gs pos="30000">
                      <a:schemeClr val="tx1"/>
                    </a:gs>
                  </a:gsLst>
                  <a:lin ang="5400000" scaled="0"/>
                </a:gradFill>
                <a:latin typeface="Segoe UI Semibold" panose="020B0702040204020203" pitchFamily="34" charset="0"/>
                <a:cs typeface="Segoe UI Semibold" panose="020B0702040204020203" pitchFamily="34" charset="0"/>
              </a:rPr>
              <a:t>$37K (-$7,500; halves 4/1/19)</a:t>
            </a:r>
            <a:br>
              <a:rPr lang="en-US" sz="1200">
                <a:gradFill>
                  <a:gsLst>
                    <a:gs pos="2917">
                      <a:schemeClr val="tx1"/>
                    </a:gs>
                    <a:gs pos="30000">
                      <a:schemeClr val="tx1"/>
                    </a:gs>
                  </a:gsLst>
                  <a:lin ang="5400000" scaled="0"/>
                </a:gradFill>
                <a:latin typeface="Segoe UI Semibold" panose="020B0702040204020203" pitchFamily="34" charset="0"/>
                <a:cs typeface="Segoe UI Semibold" panose="020B0702040204020203" pitchFamily="34" charset="0"/>
              </a:rPr>
            </a:br>
            <a:r>
              <a:rPr lang="en-US" sz="1200">
                <a:gradFill>
                  <a:gsLst>
                    <a:gs pos="2917">
                      <a:schemeClr val="tx1"/>
                    </a:gs>
                    <a:gs pos="30000">
                      <a:schemeClr val="tx1"/>
                    </a:gs>
                  </a:gsLst>
                  <a:lin ang="5400000" scaled="0"/>
                </a:gradFill>
                <a:latin typeface="Segoe UI Semibold" panose="020B0702040204020203" pitchFamily="34" charset="0"/>
                <a:cs typeface="Segoe UI Semibold" panose="020B0702040204020203" pitchFamily="34" charset="0"/>
              </a:rPr>
              <a:t>60 kWh battery 238 mi. range</a:t>
            </a:r>
            <a:endParaRPr lang="en-US">
              <a:gradFill>
                <a:gsLst>
                  <a:gs pos="2917">
                    <a:schemeClr val="tx1"/>
                  </a:gs>
                  <a:gs pos="30000">
                    <a:schemeClr val="tx1"/>
                  </a:gs>
                </a:gsLst>
                <a:lin ang="5400000" scaled="0"/>
              </a:gradFill>
              <a:latin typeface="Segoe UI Semibold" panose="020B0702040204020203" pitchFamily="34" charset="0"/>
              <a:cs typeface="Segoe UI Semibold" panose="020B0702040204020203" pitchFamily="34" charset="0"/>
            </a:endParaRPr>
          </a:p>
        </p:txBody>
      </p:sp>
      <p:sp>
        <p:nvSpPr>
          <p:cNvPr id="15" name="TextBox 14">
            <a:extLst>
              <a:ext uri="{FF2B5EF4-FFF2-40B4-BE49-F238E27FC236}">
                <a16:creationId xmlns:a16="http://schemas.microsoft.com/office/drawing/2014/main" id="{22D9141F-8F79-8A4B-BD52-233FB65D0E32}"/>
              </a:ext>
            </a:extLst>
          </p:cNvPr>
          <p:cNvSpPr txBox="1"/>
          <p:nvPr/>
        </p:nvSpPr>
        <p:spPr>
          <a:xfrm>
            <a:off x="3064180" y="6010492"/>
            <a:ext cx="3312628" cy="954107"/>
          </a:xfrm>
          <a:prstGeom prst="rect">
            <a:avLst/>
          </a:prstGeom>
          <a:noFill/>
        </p:spPr>
        <p:txBody>
          <a:bodyPr wrap="square" lIns="182880" tIns="146304" rIns="182880" bIns="146304" rtlCol="0">
            <a:spAutoFit/>
          </a:bodyPr>
          <a:lstStyle/>
          <a:p>
            <a:pPr>
              <a:lnSpc>
                <a:spcPct val="90000"/>
              </a:lnSpc>
              <a:spcAft>
                <a:spcPts val="600"/>
              </a:spcAft>
            </a:pPr>
            <a:r>
              <a:rPr lang="en-US">
                <a:gradFill>
                  <a:gsLst>
                    <a:gs pos="2917">
                      <a:schemeClr val="tx1"/>
                    </a:gs>
                    <a:gs pos="30000">
                      <a:schemeClr val="tx1"/>
                    </a:gs>
                  </a:gsLst>
                  <a:lin ang="5400000" scaled="0"/>
                </a:gradFill>
                <a:latin typeface="Segoe UI Semibold" panose="020B0702040204020203" pitchFamily="34" charset="0"/>
                <a:cs typeface="Segoe UI Semibold" panose="020B0702040204020203" pitchFamily="34" charset="0"/>
              </a:rPr>
              <a:t>VW e-Golf</a:t>
            </a:r>
          </a:p>
          <a:p>
            <a:pPr>
              <a:lnSpc>
                <a:spcPct val="90000"/>
              </a:lnSpc>
              <a:spcAft>
                <a:spcPts val="600"/>
              </a:spcAft>
            </a:pPr>
            <a:r>
              <a:rPr lang="en-US" sz="1200">
                <a:gradFill>
                  <a:gsLst>
                    <a:gs pos="2917">
                      <a:schemeClr val="tx1"/>
                    </a:gs>
                    <a:gs pos="30000">
                      <a:schemeClr val="tx1"/>
                    </a:gs>
                  </a:gsLst>
                  <a:lin ang="5400000" scaled="0"/>
                </a:gradFill>
                <a:latin typeface="Segoe UI Semibold" panose="020B0702040204020203" pitchFamily="34" charset="0"/>
                <a:cs typeface="Segoe UI Semibold" panose="020B0702040204020203" pitchFamily="34" charset="0"/>
              </a:rPr>
              <a:t>$31K (-$7,500)</a:t>
            </a:r>
            <a:br>
              <a:rPr lang="en-US" sz="1200">
                <a:gradFill>
                  <a:gsLst>
                    <a:gs pos="2917">
                      <a:schemeClr val="tx1"/>
                    </a:gs>
                    <a:gs pos="30000">
                      <a:schemeClr val="tx1"/>
                    </a:gs>
                  </a:gsLst>
                  <a:lin ang="5400000" scaled="0"/>
                </a:gradFill>
                <a:latin typeface="Segoe UI Semibold" panose="020B0702040204020203" pitchFamily="34" charset="0"/>
                <a:cs typeface="Segoe UI Semibold" panose="020B0702040204020203" pitchFamily="34" charset="0"/>
              </a:rPr>
            </a:br>
            <a:r>
              <a:rPr lang="en-US" sz="1200">
                <a:gradFill>
                  <a:gsLst>
                    <a:gs pos="2917">
                      <a:schemeClr val="tx1"/>
                    </a:gs>
                    <a:gs pos="30000">
                      <a:schemeClr val="tx1"/>
                    </a:gs>
                  </a:gsLst>
                  <a:lin ang="5400000" scaled="0"/>
                </a:gradFill>
                <a:latin typeface="Segoe UI Semibold" panose="020B0702040204020203" pitchFamily="34" charset="0"/>
                <a:cs typeface="Segoe UI Semibold" panose="020B0702040204020203" pitchFamily="34" charset="0"/>
              </a:rPr>
              <a:t>36 kWh battery 125 mi. range</a:t>
            </a:r>
            <a:endParaRPr lang="en-US">
              <a:gradFill>
                <a:gsLst>
                  <a:gs pos="2917">
                    <a:schemeClr val="tx1"/>
                  </a:gs>
                  <a:gs pos="30000">
                    <a:schemeClr val="tx1"/>
                  </a:gs>
                </a:gsLst>
                <a:lin ang="5400000" scaled="0"/>
              </a:gradFill>
              <a:latin typeface="Segoe UI Semibold" panose="020B0702040204020203" pitchFamily="34" charset="0"/>
              <a:cs typeface="Segoe UI Semibold" panose="020B0702040204020203" pitchFamily="34" charset="0"/>
            </a:endParaRPr>
          </a:p>
        </p:txBody>
      </p:sp>
      <p:sp>
        <p:nvSpPr>
          <p:cNvPr id="16" name="TextBox 15">
            <a:extLst>
              <a:ext uri="{FF2B5EF4-FFF2-40B4-BE49-F238E27FC236}">
                <a16:creationId xmlns:a16="http://schemas.microsoft.com/office/drawing/2014/main" id="{FAB1141A-8150-BA43-BA46-92D1A0B09004}"/>
              </a:ext>
            </a:extLst>
          </p:cNvPr>
          <p:cNvSpPr txBox="1"/>
          <p:nvPr/>
        </p:nvSpPr>
        <p:spPr>
          <a:xfrm>
            <a:off x="5578164" y="3010625"/>
            <a:ext cx="3312628" cy="954107"/>
          </a:xfrm>
          <a:prstGeom prst="rect">
            <a:avLst/>
          </a:prstGeom>
          <a:noFill/>
        </p:spPr>
        <p:txBody>
          <a:bodyPr wrap="square" lIns="182880" tIns="146304" rIns="182880" bIns="146304" rtlCol="0">
            <a:spAutoFit/>
          </a:bodyPr>
          <a:lstStyle/>
          <a:p>
            <a:pPr>
              <a:lnSpc>
                <a:spcPct val="90000"/>
              </a:lnSpc>
              <a:spcAft>
                <a:spcPts val="600"/>
              </a:spcAft>
            </a:pPr>
            <a:r>
              <a:rPr lang="en-US">
                <a:gradFill>
                  <a:gsLst>
                    <a:gs pos="2917">
                      <a:schemeClr val="tx1"/>
                    </a:gs>
                    <a:gs pos="30000">
                      <a:schemeClr val="tx1"/>
                    </a:gs>
                  </a:gsLst>
                  <a:lin ang="5400000" scaled="0"/>
                </a:gradFill>
                <a:latin typeface="Segoe UI Semibold" panose="020B0702040204020203" pitchFamily="34" charset="0"/>
                <a:cs typeface="Segoe UI Semibold" panose="020B0702040204020203" pitchFamily="34" charset="0"/>
              </a:rPr>
              <a:t>Tesla Model S</a:t>
            </a:r>
          </a:p>
          <a:p>
            <a:pPr>
              <a:lnSpc>
                <a:spcPct val="90000"/>
              </a:lnSpc>
              <a:spcAft>
                <a:spcPts val="600"/>
              </a:spcAft>
            </a:pPr>
            <a:r>
              <a:rPr lang="en-US" sz="1200">
                <a:gradFill>
                  <a:gsLst>
                    <a:gs pos="2917">
                      <a:schemeClr val="tx1"/>
                    </a:gs>
                    <a:gs pos="30000">
                      <a:schemeClr val="tx1"/>
                    </a:gs>
                  </a:gsLst>
                  <a:lin ang="5400000" scaled="0"/>
                </a:gradFill>
                <a:latin typeface="Segoe UI Semibold" panose="020B0702040204020203" pitchFamily="34" charset="0"/>
                <a:cs typeface="Segoe UI Semibold" panose="020B0702040204020203" pitchFamily="34" charset="0"/>
              </a:rPr>
              <a:t>$85K (-$3,750)</a:t>
            </a:r>
            <a:br>
              <a:rPr lang="en-US" sz="1200">
                <a:gradFill>
                  <a:gsLst>
                    <a:gs pos="2917">
                      <a:schemeClr val="tx1"/>
                    </a:gs>
                    <a:gs pos="30000">
                      <a:schemeClr val="tx1"/>
                    </a:gs>
                  </a:gsLst>
                  <a:lin ang="5400000" scaled="0"/>
                </a:gradFill>
                <a:latin typeface="Segoe UI Semibold" panose="020B0702040204020203" pitchFamily="34" charset="0"/>
                <a:cs typeface="Segoe UI Semibold" panose="020B0702040204020203" pitchFamily="34" charset="0"/>
              </a:rPr>
            </a:br>
            <a:r>
              <a:rPr lang="en-US" sz="1200">
                <a:gradFill>
                  <a:gsLst>
                    <a:gs pos="2917">
                      <a:schemeClr val="tx1"/>
                    </a:gs>
                    <a:gs pos="30000">
                      <a:schemeClr val="tx1"/>
                    </a:gs>
                  </a:gsLst>
                  <a:lin ang="5400000" scaled="0"/>
                </a:gradFill>
                <a:latin typeface="Segoe UI Semibold" panose="020B0702040204020203" pitchFamily="34" charset="0"/>
                <a:cs typeface="Segoe UI Semibold" panose="020B0702040204020203" pitchFamily="34" charset="0"/>
              </a:rPr>
              <a:t>100 kWh battery 310 mi. range</a:t>
            </a:r>
            <a:endParaRPr lang="en-US">
              <a:gradFill>
                <a:gsLst>
                  <a:gs pos="2917">
                    <a:schemeClr val="tx1"/>
                  </a:gs>
                  <a:gs pos="30000">
                    <a:schemeClr val="tx1"/>
                  </a:gs>
                </a:gsLst>
                <a:lin ang="5400000" scaled="0"/>
              </a:gradFill>
              <a:latin typeface="Segoe UI Semibold" panose="020B0702040204020203" pitchFamily="34" charset="0"/>
              <a:cs typeface="Segoe UI Semibold" panose="020B0702040204020203" pitchFamily="34" charset="0"/>
            </a:endParaRPr>
          </a:p>
        </p:txBody>
      </p:sp>
      <p:sp>
        <p:nvSpPr>
          <p:cNvPr id="17" name="TextBox 16">
            <a:extLst>
              <a:ext uri="{FF2B5EF4-FFF2-40B4-BE49-F238E27FC236}">
                <a16:creationId xmlns:a16="http://schemas.microsoft.com/office/drawing/2014/main" id="{FC26DEE9-92FC-CE40-8D5C-311ADCC17E50}"/>
              </a:ext>
            </a:extLst>
          </p:cNvPr>
          <p:cNvSpPr txBox="1"/>
          <p:nvPr/>
        </p:nvSpPr>
        <p:spPr>
          <a:xfrm>
            <a:off x="8317504" y="3019632"/>
            <a:ext cx="3656636" cy="1274195"/>
          </a:xfrm>
          <a:prstGeom prst="rect">
            <a:avLst/>
          </a:prstGeom>
          <a:noFill/>
        </p:spPr>
        <p:txBody>
          <a:bodyPr wrap="square" lIns="182880" tIns="146304" rIns="182880" bIns="146304" rtlCol="0">
            <a:spAutoFit/>
          </a:bodyPr>
          <a:lstStyle/>
          <a:p>
            <a:pPr>
              <a:lnSpc>
                <a:spcPct val="90000"/>
              </a:lnSpc>
              <a:spcAft>
                <a:spcPts val="600"/>
              </a:spcAft>
            </a:pPr>
            <a:r>
              <a:rPr lang="en-US">
                <a:gradFill>
                  <a:gsLst>
                    <a:gs pos="2917">
                      <a:schemeClr val="tx1"/>
                    </a:gs>
                    <a:gs pos="30000">
                      <a:schemeClr val="tx1"/>
                    </a:gs>
                  </a:gsLst>
                  <a:lin ang="5400000" scaled="0"/>
                </a:gradFill>
                <a:latin typeface="Segoe UI Semibold" panose="020B0702040204020203" pitchFamily="34" charset="0"/>
                <a:cs typeface="Segoe UI Semibold" panose="020B0702040204020203" pitchFamily="34" charset="0"/>
              </a:rPr>
              <a:t>Tesla Model 3</a:t>
            </a:r>
          </a:p>
          <a:p>
            <a:pPr>
              <a:lnSpc>
                <a:spcPct val="90000"/>
              </a:lnSpc>
              <a:spcAft>
                <a:spcPts val="600"/>
              </a:spcAft>
            </a:pPr>
            <a:r>
              <a:rPr lang="en-US" sz="1200">
                <a:solidFill>
                  <a:schemeClr val="bg1">
                    <a:lumMod val="75000"/>
                  </a:schemeClr>
                </a:solidFill>
                <a:latin typeface="Segoe UI Semibold" panose="020B0702040204020203" pitchFamily="34" charset="0"/>
                <a:cs typeface="Segoe UI Semibold" panose="020B0702040204020203" pitchFamily="34" charset="0"/>
              </a:rPr>
              <a:t>$35K RWD Standard 50 kWh 220 mi.</a:t>
            </a:r>
            <a:r>
              <a:rPr lang="en-US" sz="1200">
                <a:gradFill>
                  <a:gsLst>
                    <a:gs pos="2917">
                      <a:schemeClr val="tx1"/>
                    </a:gs>
                    <a:gs pos="30000">
                      <a:schemeClr val="tx1"/>
                    </a:gs>
                  </a:gsLst>
                  <a:lin ang="5400000" scaled="0"/>
                </a:gradFill>
                <a:latin typeface="Segoe UI Semibold" panose="020B0702040204020203" pitchFamily="34" charset="0"/>
                <a:cs typeface="Segoe UI Semibold" panose="020B0702040204020203" pitchFamily="34" charset="0"/>
              </a:rPr>
              <a:t> </a:t>
            </a:r>
          </a:p>
          <a:p>
            <a:pPr>
              <a:lnSpc>
                <a:spcPct val="90000"/>
              </a:lnSpc>
              <a:spcAft>
                <a:spcPts val="600"/>
              </a:spcAft>
            </a:pPr>
            <a:r>
              <a:rPr lang="en-US" sz="1200">
                <a:gradFill>
                  <a:gsLst>
                    <a:gs pos="2917">
                      <a:schemeClr val="tx1"/>
                    </a:gs>
                    <a:gs pos="30000">
                      <a:schemeClr val="tx1"/>
                    </a:gs>
                  </a:gsLst>
                  <a:lin ang="5400000" scaled="0"/>
                </a:gradFill>
                <a:latin typeface="Segoe UI Semibold" panose="020B0702040204020203" pitchFamily="34" charset="0"/>
                <a:cs typeface="Segoe UI Semibold" panose="020B0702040204020203" pitchFamily="34" charset="0"/>
              </a:rPr>
              <a:t>$42.9K (-$3,750) RWD MR 62 kWh 264 mi.</a:t>
            </a:r>
          </a:p>
          <a:p>
            <a:pPr>
              <a:lnSpc>
                <a:spcPct val="90000"/>
              </a:lnSpc>
              <a:spcAft>
                <a:spcPts val="600"/>
              </a:spcAft>
            </a:pPr>
            <a:r>
              <a:rPr lang="en-US" sz="1200">
                <a:gradFill>
                  <a:gsLst>
                    <a:gs pos="2917">
                      <a:schemeClr val="tx1"/>
                    </a:gs>
                    <a:gs pos="30000">
                      <a:schemeClr val="tx1"/>
                    </a:gs>
                  </a:gsLst>
                  <a:lin ang="5400000" scaled="0"/>
                </a:gradFill>
                <a:latin typeface="Segoe UI Semibold" panose="020B0702040204020203" pitchFamily="34" charset="0"/>
                <a:cs typeface="Segoe UI Semibold" panose="020B0702040204020203" pitchFamily="34" charset="0"/>
              </a:rPr>
              <a:t>$49K (-$3,750) AWD LR 75 kWh 308 mi.</a:t>
            </a:r>
          </a:p>
        </p:txBody>
      </p:sp>
      <p:sp>
        <p:nvSpPr>
          <p:cNvPr id="18" name="TextBox 17">
            <a:extLst>
              <a:ext uri="{FF2B5EF4-FFF2-40B4-BE49-F238E27FC236}">
                <a16:creationId xmlns:a16="http://schemas.microsoft.com/office/drawing/2014/main" id="{4BF99977-1AB1-854D-973A-3ADBEC6C7B3F}"/>
              </a:ext>
            </a:extLst>
          </p:cNvPr>
          <p:cNvSpPr txBox="1"/>
          <p:nvPr/>
        </p:nvSpPr>
        <p:spPr>
          <a:xfrm>
            <a:off x="5669603" y="6010492"/>
            <a:ext cx="3312628" cy="954107"/>
          </a:xfrm>
          <a:prstGeom prst="rect">
            <a:avLst/>
          </a:prstGeom>
          <a:noFill/>
        </p:spPr>
        <p:txBody>
          <a:bodyPr wrap="square" lIns="182880" tIns="146304" rIns="182880" bIns="146304" rtlCol="0">
            <a:spAutoFit/>
          </a:bodyPr>
          <a:lstStyle/>
          <a:p>
            <a:pPr>
              <a:lnSpc>
                <a:spcPct val="90000"/>
              </a:lnSpc>
              <a:spcAft>
                <a:spcPts val="600"/>
              </a:spcAft>
            </a:pPr>
            <a:r>
              <a:rPr lang="en-US">
                <a:gradFill>
                  <a:gsLst>
                    <a:gs pos="2917">
                      <a:schemeClr val="tx1"/>
                    </a:gs>
                    <a:gs pos="30000">
                      <a:schemeClr val="tx1"/>
                    </a:gs>
                  </a:gsLst>
                  <a:lin ang="5400000" scaled="0"/>
                </a:gradFill>
                <a:latin typeface="Segoe UI Semibold" panose="020B0702040204020203" pitchFamily="34" charset="0"/>
                <a:cs typeface="Segoe UI Semibold" panose="020B0702040204020203" pitchFamily="34" charset="0"/>
              </a:rPr>
              <a:t>Kia Soul EV</a:t>
            </a:r>
          </a:p>
          <a:p>
            <a:pPr>
              <a:lnSpc>
                <a:spcPct val="90000"/>
              </a:lnSpc>
              <a:spcAft>
                <a:spcPts val="600"/>
              </a:spcAft>
            </a:pPr>
            <a:r>
              <a:rPr lang="en-US" sz="1200">
                <a:gradFill>
                  <a:gsLst>
                    <a:gs pos="2917">
                      <a:schemeClr val="tx1"/>
                    </a:gs>
                    <a:gs pos="30000">
                      <a:schemeClr val="tx1"/>
                    </a:gs>
                  </a:gsLst>
                  <a:lin ang="5400000" scaled="0"/>
                </a:gradFill>
                <a:latin typeface="Segoe UI Semibold" panose="020B0702040204020203" pitchFamily="34" charset="0"/>
                <a:cs typeface="Segoe UI Semibold" panose="020B0702040204020203" pitchFamily="34" charset="0"/>
              </a:rPr>
              <a:t>$34K (-$7,500)</a:t>
            </a:r>
            <a:br>
              <a:rPr lang="en-US" sz="1200">
                <a:gradFill>
                  <a:gsLst>
                    <a:gs pos="2917">
                      <a:schemeClr val="tx1"/>
                    </a:gs>
                    <a:gs pos="30000">
                      <a:schemeClr val="tx1"/>
                    </a:gs>
                  </a:gsLst>
                  <a:lin ang="5400000" scaled="0"/>
                </a:gradFill>
                <a:latin typeface="Segoe UI Semibold" panose="020B0702040204020203" pitchFamily="34" charset="0"/>
                <a:cs typeface="Segoe UI Semibold" panose="020B0702040204020203" pitchFamily="34" charset="0"/>
              </a:rPr>
            </a:br>
            <a:r>
              <a:rPr lang="en-US" sz="1200">
                <a:gradFill>
                  <a:gsLst>
                    <a:gs pos="2917">
                      <a:schemeClr val="tx1"/>
                    </a:gs>
                    <a:gs pos="30000">
                      <a:schemeClr val="tx1"/>
                    </a:gs>
                  </a:gsLst>
                  <a:lin ang="5400000" scaled="0"/>
                </a:gradFill>
                <a:latin typeface="Segoe UI Semibold" panose="020B0702040204020203" pitchFamily="34" charset="0"/>
                <a:cs typeface="Segoe UI Semibold" panose="020B0702040204020203" pitchFamily="34" charset="0"/>
              </a:rPr>
              <a:t>31 kWh 93 mi. range</a:t>
            </a:r>
            <a:endParaRPr lang="en-US">
              <a:gradFill>
                <a:gsLst>
                  <a:gs pos="2917">
                    <a:schemeClr val="tx1"/>
                  </a:gs>
                  <a:gs pos="30000">
                    <a:schemeClr val="tx1"/>
                  </a:gs>
                </a:gsLst>
                <a:lin ang="5400000" scaled="0"/>
              </a:gradFill>
              <a:latin typeface="Segoe UI Semibold" panose="020B0702040204020203" pitchFamily="34" charset="0"/>
              <a:cs typeface="Segoe UI Semibold" panose="020B0702040204020203" pitchFamily="34" charset="0"/>
            </a:endParaRPr>
          </a:p>
        </p:txBody>
      </p:sp>
      <p:sp>
        <p:nvSpPr>
          <p:cNvPr id="19" name="TextBox 18">
            <a:extLst>
              <a:ext uri="{FF2B5EF4-FFF2-40B4-BE49-F238E27FC236}">
                <a16:creationId xmlns:a16="http://schemas.microsoft.com/office/drawing/2014/main" id="{F5A154FA-F7E2-A741-9DDE-5C568DCC5005}"/>
              </a:ext>
            </a:extLst>
          </p:cNvPr>
          <p:cNvSpPr txBox="1"/>
          <p:nvPr/>
        </p:nvSpPr>
        <p:spPr>
          <a:xfrm>
            <a:off x="8333985" y="5972019"/>
            <a:ext cx="3312628" cy="1031051"/>
          </a:xfrm>
          <a:prstGeom prst="rect">
            <a:avLst/>
          </a:prstGeom>
          <a:noFill/>
        </p:spPr>
        <p:txBody>
          <a:bodyPr wrap="square" lIns="182880" tIns="146304" rIns="182880" bIns="146304" rtlCol="0">
            <a:spAutoFit/>
          </a:bodyPr>
          <a:lstStyle/>
          <a:p>
            <a:pPr>
              <a:lnSpc>
                <a:spcPct val="90000"/>
              </a:lnSpc>
              <a:spcAft>
                <a:spcPts val="600"/>
              </a:spcAft>
            </a:pPr>
            <a:r>
              <a:rPr lang="en-US">
                <a:gradFill>
                  <a:gsLst>
                    <a:gs pos="2917">
                      <a:schemeClr val="tx1"/>
                    </a:gs>
                    <a:gs pos="30000">
                      <a:schemeClr val="tx1"/>
                    </a:gs>
                  </a:gsLst>
                  <a:lin ang="5400000" scaled="0"/>
                </a:gradFill>
                <a:latin typeface="Segoe UI Semibold" panose="020B0702040204020203" pitchFamily="34" charset="0"/>
                <a:cs typeface="Segoe UI Semibold" panose="020B0702040204020203" pitchFamily="34" charset="0"/>
              </a:rPr>
              <a:t>BMW i3</a:t>
            </a:r>
          </a:p>
          <a:p>
            <a:pPr>
              <a:lnSpc>
                <a:spcPct val="90000"/>
              </a:lnSpc>
              <a:spcAft>
                <a:spcPts val="600"/>
              </a:spcAft>
            </a:pPr>
            <a:r>
              <a:rPr lang="en-US" sz="1200">
                <a:gradFill>
                  <a:gsLst>
                    <a:gs pos="2917">
                      <a:schemeClr val="tx1"/>
                    </a:gs>
                    <a:gs pos="30000">
                      <a:schemeClr val="tx1"/>
                    </a:gs>
                  </a:gsLst>
                  <a:lin ang="5400000" scaled="0"/>
                </a:gradFill>
                <a:latin typeface="Segoe UI Semibold" panose="020B0702040204020203" pitchFamily="34" charset="0"/>
                <a:cs typeface="Segoe UI Semibold" panose="020B0702040204020203" pitchFamily="34" charset="0"/>
              </a:rPr>
              <a:t>$45K (-$7,500) / also available as a PHEV</a:t>
            </a:r>
          </a:p>
          <a:p>
            <a:pPr>
              <a:lnSpc>
                <a:spcPct val="90000"/>
              </a:lnSpc>
              <a:spcAft>
                <a:spcPts val="600"/>
              </a:spcAft>
            </a:pPr>
            <a:r>
              <a:rPr lang="en-US" sz="1200">
                <a:gradFill>
                  <a:gsLst>
                    <a:gs pos="2917">
                      <a:schemeClr val="tx1"/>
                    </a:gs>
                    <a:gs pos="30000">
                      <a:schemeClr val="tx1"/>
                    </a:gs>
                  </a:gsLst>
                  <a:lin ang="5400000" scaled="0"/>
                </a:gradFill>
                <a:latin typeface="Segoe UI Semibold" panose="020B0702040204020203" pitchFamily="34" charset="0"/>
                <a:cs typeface="Segoe UI Semibold" panose="020B0702040204020203" pitchFamily="34" charset="0"/>
              </a:rPr>
              <a:t>42 kWh battery 81 mi. range</a:t>
            </a:r>
            <a:endParaRPr lang="en-US">
              <a:gradFill>
                <a:gsLst>
                  <a:gs pos="2917">
                    <a:schemeClr val="tx1"/>
                  </a:gs>
                  <a:gs pos="30000">
                    <a:schemeClr val="tx1"/>
                  </a:gs>
                </a:gsLst>
                <a:lin ang="5400000" scaled="0"/>
              </a:gradFill>
              <a:latin typeface="Segoe UI Semibold" panose="020B0702040204020203" pitchFamily="34" charset="0"/>
              <a:cs typeface="Segoe UI Semibold" panose="020B0702040204020203" pitchFamily="34" charset="0"/>
            </a:endParaRPr>
          </a:p>
        </p:txBody>
      </p:sp>
      <p:pic>
        <p:nvPicPr>
          <p:cNvPr id="20" name="Picture 19" descr="A car parked on the side of a road&#10;&#10;Description automatically generated">
            <a:extLst>
              <a:ext uri="{FF2B5EF4-FFF2-40B4-BE49-F238E27FC236}">
                <a16:creationId xmlns:a16="http://schemas.microsoft.com/office/drawing/2014/main" id="{705FC562-3E00-2E48-8CA1-C56FC7E2CF42}"/>
              </a:ext>
            </a:extLst>
          </p:cNvPr>
          <p:cNvPicPr>
            <a:picLocks noChangeAspect="1"/>
          </p:cNvPicPr>
          <p:nvPr/>
        </p:nvPicPr>
        <p:blipFill rotWithShape="1">
          <a:blip r:embed="rId6"/>
          <a:srcRect l="3431" r="3959"/>
          <a:stretch/>
        </p:blipFill>
        <p:spPr>
          <a:xfrm>
            <a:off x="3017838" y="1212849"/>
            <a:ext cx="2468853" cy="1827214"/>
          </a:xfrm>
          <a:prstGeom prst="rect">
            <a:avLst/>
          </a:prstGeom>
        </p:spPr>
      </p:pic>
      <p:pic>
        <p:nvPicPr>
          <p:cNvPr id="22" name="Picture 21" descr="A car parked in a parking lot&#10;&#10;Description automatically generated">
            <a:extLst>
              <a:ext uri="{FF2B5EF4-FFF2-40B4-BE49-F238E27FC236}">
                <a16:creationId xmlns:a16="http://schemas.microsoft.com/office/drawing/2014/main" id="{AF0A1563-EE37-AF4D-A82F-F733A3C03060}"/>
              </a:ext>
            </a:extLst>
          </p:cNvPr>
          <p:cNvPicPr>
            <a:picLocks noChangeAspect="1"/>
          </p:cNvPicPr>
          <p:nvPr/>
        </p:nvPicPr>
        <p:blipFill>
          <a:blip r:embed="rId7"/>
          <a:stretch>
            <a:fillRect/>
          </a:stretch>
        </p:blipFill>
        <p:spPr>
          <a:xfrm>
            <a:off x="8508031" y="1202443"/>
            <a:ext cx="2461920" cy="1846440"/>
          </a:xfrm>
          <a:prstGeom prst="rect">
            <a:avLst/>
          </a:prstGeom>
        </p:spPr>
      </p:pic>
      <p:pic>
        <p:nvPicPr>
          <p:cNvPr id="24" name="Picture 23" descr="A car parked on the side of a road&#10;&#10;Description automatically generated">
            <a:extLst>
              <a:ext uri="{FF2B5EF4-FFF2-40B4-BE49-F238E27FC236}">
                <a16:creationId xmlns:a16="http://schemas.microsoft.com/office/drawing/2014/main" id="{D2C570F9-7BCE-CC40-B0E3-623D7EE2D97E}"/>
              </a:ext>
            </a:extLst>
          </p:cNvPr>
          <p:cNvPicPr>
            <a:picLocks noChangeAspect="1"/>
          </p:cNvPicPr>
          <p:nvPr/>
        </p:nvPicPr>
        <p:blipFill rotWithShape="1">
          <a:blip r:embed="rId8"/>
          <a:srcRect l="17554" t="5574" r="17494" b="18590"/>
          <a:stretch/>
        </p:blipFill>
        <p:spPr>
          <a:xfrm>
            <a:off x="5754647" y="1211263"/>
            <a:ext cx="2465787" cy="1799361"/>
          </a:xfrm>
          <a:prstGeom prst="rect">
            <a:avLst/>
          </a:prstGeom>
        </p:spPr>
      </p:pic>
      <p:pic>
        <p:nvPicPr>
          <p:cNvPr id="26" name="Picture 25" descr="A car parked in a parking lot&#10;&#10;Description automatically generated">
            <a:extLst>
              <a:ext uri="{FF2B5EF4-FFF2-40B4-BE49-F238E27FC236}">
                <a16:creationId xmlns:a16="http://schemas.microsoft.com/office/drawing/2014/main" id="{8183AFE2-62B5-3246-AE3A-C5B4A94825CB}"/>
              </a:ext>
            </a:extLst>
          </p:cNvPr>
          <p:cNvPicPr>
            <a:picLocks noChangeAspect="1"/>
          </p:cNvPicPr>
          <p:nvPr/>
        </p:nvPicPr>
        <p:blipFill rotWithShape="1">
          <a:blip r:embed="rId9"/>
          <a:srcRect l="13961"/>
          <a:stretch/>
        </p:blipFill>
        <p:spPr>
          <a:xfrm>
            <a:off x="5761038" y="4206810"/>
            <a:ext cx="2355609" cy="1828800"/>
          </a:xfrm>
          <a:prstGeom prst="rect">
            <a:avLst/>
          </a:prstGeom>
        </p:spPr>
      </p:pic>
      <p:pic>
        <p:nvPicPr>
          <p:cNvPr id="28" name="Picture 27" descr="A car parked on a city street&#10;&#10;Description automatically generated">
            <a:extLst>
              <a:ext uri="{FF2B5EF4-FFF2-40B4-BE49-F238E27FC236}">
                <a16:creationId xmlns:a16="http://schemas.microsoft.com/office/drawing/2014/main" id="{3007D263-89A5-F140-AE5F-C3B93AF7F468}"/>
              </a:ext>
            </a:extLst>
          </p:cNvPr>
          <p:cNvPicPr>
            <a:picLocks noChangeAspect="1"/>
          </p:cNvPicPr>
          <p:nvPr/>
        </p:nvPicPr>
        <p:blipFill>
          <a:blip r:embed="rId10"/>
          <a:stretch>
            <a:fillRect/>
          </a:stretch>
        </p:blipFill>
        <p:spPr>
          <a:xfrm>
            <a:off x="3027165" y="4216104"/>
            <a:ext cx="2425100" cy="1818825"/>
          </a:xfrm>
          <a:prstGeom prst="rect">
            <a:avLst/>
          </a:prstGeom>
        </p:spPr>
      </p:pic>
    </p:spTree>
    <p:extLst>
      <p:ext uri="{BB962C8B-B14F-4D97-AF65-F5344CB8AC3E}">
        <p14:creationId xmlns:p14="http://schemas.microsoft.com/office/powerpoint/2010/main" val="2274718935"/>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USA PHEV/</a:t>
            </a:r>
            <a:r>
              <a:rPr lang="en-US" dirty="0"/>
              <a:t>EV</a:t>
            </a:r>
            <a:r>
              <a:rPr lang="en-US"/>
              <a:t> Top-10</a:t>
            </a:r>
            <a:r>
              <a:rPr lang="en-US" dirty="0"/>
              <a:t> Sales Figures</a:t>
            </a:r>
          </a:p>
        </p:txBody>
      </p:sp>
      <p:graphicFrame>
        <p:nvGraphicFramePr>
          <p:cNvPr id="4" name="Table 3">
            <a:extLst>
              <a:ext uri="{FF2B5EF4-FFF2-40B4-BE49-F238E27FC236}">
                <a16:creationId xmlns:a16="http://schemas.microsoft.com/office/drawing/2014/main" id="{A3AF1E5E-D5F4-F847-8DFF-BFDB5BC6F990}"/>
              </a:ext>
            </a:extLst>
          </p:cNvPr>
          <p:cNvGraphicFramePr>
            <a:graphicFrameLocks noGrp="1"/>
          </p:cNvGraphicFramePr>
          <p:nvPr>
            <p:extLst>
              <p:ext uri="{D42A27DB-BD31-4B8C-83A1-F6EECF244321}">
                <p14:modId xmlns:p14="http://schemas.microsoft.com/office/powerpoint/2010/main" val="2673576551"/>
              </p:ext>
            </p:extLst>
          </p:nvPr>
        </p:nvGraphicFramePr>
        <p:xfrm>
          <a:off x="457580" y="1302725"/>
          <a:ext cx="4663390" cy="5396523"/>
        </p:xfrm>
        <a:graphic>
          <a:graphicData uri="http://schemas.openxmlformats.org/drawingml/2006/table">
            <a:tbl>
              <a:tblPr firstRow="1" bandRow="1">
                <a:tableStyleId>{5C22544A-7EE6-4342-B048-85BDC9FD1C3A}</a:tableStyleId>
              </a:tblPr>
              <a:tblGrid>
                <a:gridCol w="2926048">
                  <a:extLst>
                    <a:ext uri="{9D8B030D-6E8A-4147-A177-3AD203B41FA5}">
                      <a16:colId xmlns:a16="http://schemas.microsoft.com/office/drawing/2014/main" val="1903424635"/>
                    </a:ext>
                  </a:extLst>
                </a:gridCol>
                <a:gridCol w="1737342">
                  <a:extLst>
                    <a:ext uri="{9D8B030D-6E8A-4147-A177-3AD203B41FA5}">
                      <a16:colId xmlns:a16="http://schemas.microsoft.com/office/drawing/2014/main" val="2461091570"/>
                    </a:ext>
                  </a:extLst>
                </a:gridCol>
              </a:tblGrid>
              <a:tr h="490593">
                <a:tc>
                  <a:txBody>
                    <a:bodyPr/>
                    <a:lstStyle/>
                    <a:p>
                      <a:r>
                        <a:rPr lang="en-US"/>
                        <a:t>2018 Sales</a:t>
                      </a:r>
                    </a:p>
                  </a:txBody>
                  <a:tcPr/>
                </a:tc>
                <a:tc>
                  <a:txBody>
                    <a:bodyPr/>
                    <a:lstStyle/>
                    <a:p>
                      <a:endParaRPr lang="en-US"/>
                    </a:p>
                  </a:txBody>
                  <a:tcPr/>
                </a:tc>
                <a:extLst>
                  <a:ext uri="{0D108BD9-81ED-4DB2-BD59-A6C34878D82A}">
                    <a16:rowId xmlns:a16="http://schemas.microsoft.com/office/drawing/2014/main" val="3674397429"/>
                  </a:ext>
                </a:extLst>
              </a:tr>
              <a:tr h="490593">
                <a:tc>
                  <a:txBody>
                    <a:bodyPr/>
                    <a:lstStyle/>
                    <a:p>
                      <a:r>
                        <a:rPr lang="en-US"/>
                        <a:t>Tesla Model 3 EV</a:t>
                      </a:r>
                    </a:p>
                  </a:txBody>
                  <a:tcPr/>
                </a:tc>
                <a:tc>
                  <a:txBody>
                    <a:bodyPr/>
                    <a:lstStyle/>
                    <a:p>
                      <a:r>
                        <a:rPr lang="en-US"/>
                        <a:t>139,782</a:t>
                      </a:r>
                    </a:p>
                  </a:txBody>
                  <a:tcPr/>
                </a:tc>
                <a:extLst>
                  <a:ext uri="{0D108BD9-81ED-4DB2-BD59-A6C34878D82A}">
                    <a16:rowId xmlns:a16="http://schemas.microsoft.com/office/drawing/2014/main" val="3337748511"/>
                  </a:ext>
                </a:extLst>
              </a:tr>
              <a:tr h="490593">
                <a:tc>
                  <a:txBody>
                    <a:bodyPr/>
                    <a:lstStyle/>
                    <a:p>
                      <a:r>
                        <a:rPr lang="en-US"/>
                        <a:t>Toyota Prius Prime PHEV</a:t>
                      </a:r>
                    </a:p>
                  </a:txBody>
                  <a:tcPr/>
                </a:tc>
                <a:tc>
                  <a:txBody>
                    <a:bodyPr/>
                    <a:lstStyle/>
                    <a:p>
                      <a:r>
                        <a:rPr lang="en-US"/>
                        <a:t>27,595</a:t>
                      </a:r>
                    </a:p>
                  </a:txBody>
                  <a:tcPr/>
                </a:tc>
                <a:extLst>
                  <a:ext uri="{0D108BD9-81ED-4DB2-BD59-A6C34878D82A}">
                    <a16:rowId xmlns:a16="http://schemas.microsoft.com/office/drawing/2014/main" val="3589572954"/>
                  </a:ext>
                </a:extLst>
              </a:tr>
              <a:tr h="490593">
                <a:tc>
                  <a:txBody>
                    <a:bodyPr/>
                    <a:lstStyle/>
                    <a:p>
                      <a:r>
                        <a:rPr lang="en-US"/>
                        <a:t>Tesla Model X EV</a:t>
                      </a:r>
                    </a:p>
                  </a:txBody>
                  <a:tcPr/>
                </a:tc>
                <a:tc>
                  <a:txBody>
                    <a:bodyPr/>
                    <a:lstStyle/>
                    <a:p>
                      <a:r>
                        <a:rPr lang="en-US"/>
                        <a:t>26,100</a:t>
                      </a:r>
                    </a:p>
                  </a:txBody>
                  <a:tcPr/>
                </a:tc>
                <a:extLst>
                  <a:ext uri="{0D108BD9-81ED-4DB2-BD59-A6C34878D82A}">
                    <a16:rowId xmlns:a16="http://schemas.microsoft.com/office/drawing/2014/main" val="1402952630"/>
                  </a:ext>
                </a:extLst>
              </a:tr>
              <a:tr h="490593">
                <a:tc>
                  <a:txBody>
                    <a:bodyPr/>
                    <a:lstStyle/>
                    <a:p>
                      <a:r>
                        <a:rPr lang="en-US"/>
                        <a:t>Tesla Model S EV</a:t>
                      </a:r>
                    </a:p>
                  </a:txBody>
                  <a:tcPr/>
                </a:tc>
                <a:tc>
                  <a:txBody>
                    <a:bodyPr/>
                    <a:lstStyle/>
                    <a:p>
                      <a:r>
                        <a:rPr lang="en-US"/>
                        <a:t>25,745</a:t>
                      </a:r>
                    </a:p>
                  </a:txBody>
                  <a:tcPr/>
                </a:tc>
                <a:extLst>
                  <a:ext uri="{0D108BD9-81ED-4DB2-BD59-A6C34878D82A}">
                    <a16:rowId xmlns:a16="http://schemas.microsoft.com/office/drawing/2014/main" val="2448716767"/>
                  </a:ext>
                </a:extLst>
              </a:tr>
              <a:tr h="490593">
                <a:tc>
                  <a:txBody>
                    <a:bodyPr/>
                    <a:lstStyle/>
                    <a:p>
                      <a:r>
                        <a:rPr lang="en-US"/>
                        <a:t>Honda Clarity PHEV</a:t>
                      </a:r>
                    </a:p>
                  </a:txBody>
                  <a:tcPr/>
                </a:tc>
                <a:tc>
                  <a:txBody>
                    <a:bodyPr/>
                    <a:lstStyle/>
                    <a:p>
                      <a:r>
                        <a:rPr lang="en-US"/>
                        <a:t>18,602</a:t>
                      </a:r>
                    </a:p>
                  </a:txBody>
                  <a:tcPr/>
                </a:tc>
                <a:extLst>
                  <a:ext uri="{0D108BD9-81ED-4DB2-BD59-A6C34878D82A}">
                    <a16:rowId xmlns:a16="http://schemas.microsoft.com/office/drawing/2014/main" val="1707690810"/>
                  </a:ext>
                </a:extLst>
              </a:tr>
              <a:tr h="490593">
                <a:tc>
                  <a:txBody>
                    <a:bodyPr/>
                    <a:lstStyle/>
                    <a:p>
                      <a:r>
                        <a:rPr lang="en-US"/>
                        <a:t>Chevy Volt PHEV</a:t>
                      </a:r>
                    </a:p>
                  </a:txBody>
                  <a:tcPr/>
                </a:tc>
                <a:tc>
                  <a:txBody>
                    <a:bodyPr/>
                    <a:lstStyle/>
                    <a:p>
                      <a:r>
                        <a:rPr lang="en-US"/>
                        <a:t>18,306</a:t>
                      </a:r>
                    </a:p>
                  </a:txBody>
                  <a:tcPr/>
                </a:tc>
                <a:extLst>
                  <a:ext uri="{0D108BD9-81ED-4DB2-BD59-A6C34878D82A}">
                    <a16:rowId xmlns:a16="http://schemas.microsoft.com/office/drawing/2014/main" val="1771528645"/>
                  </a:ext>
                </a:extLst>
              </a:tr>
              <a:tr h="490593">
                <a:tc>
                  <a:txBody>
                    <a:bodyPr/>
                    <a:lstStyle/>
                    <a:p>
                      <a:r>
                        <a:rPr lang="en-US"/>
                        <a:t>Chevy Bolt EV</a:t>
                      </a:r>
                    </a:p>
                  </a:txBody>
                  <a:tcPr/>
                </a:tc>
                <a:tc>
                  <a:txBody>
                    <a:bodyPr/>
                    <a:lstStyle/>
                    <a:p>
                      <a:r>
                        <a:rPr lang="en-US"/>
                        <a:t>18,019</a:t>
                      </a:r>
                    </a:p>
                  </a:txBody>
                  <a:tcPr/>
                </a:tc>
                <a:extLst>
                  <a:ext uri="{0D108BD9-81ED-4DB2-BD59-A6C34878D82A}">
                    <a16:rowId xmlns:a16="http://schemas.microsoft.com/office/drawing/2014/main" val="2750957671"/>
                  </a:ext>
                </a:extLst>
              </a:tr>
              <a:tr h="490593">
                <a:tc>
                  <a:txBody>
                    <a:bodyPr/>
                    <a:lstStyle/>
                    <a:p>
                      <a:r>
                        <a:rPr lang="en-US"/>
                        <a:t>Nissan Leaf EV</a:t>
                      </a:r>
                    </a:p>
                  </a:txBody>
                  <a:tcPr/>
                </a:tc>
                <a:tc>
                  <a:txBody>
                    <a:bodyPr/>
                    <a:lstStyle/>
                    <a:p>
                      <a:r>
                        <a:rPr lang="en-US"/>
                        <a:t>14,715</a:t>
                      </a:r>
                    </a:p>
                  </a:txBody>
                  <a:tcPr/>
                </a:tc>
                <a:extLst>
                  <a:ext uri="{0D108BD9-81ED-4DB2-BD59-A6C34878D82A}">
                    <a16:rowId xmlns:a16="http://schemas.microsoft.com/office/drawing/2014/main" val="3134700753"/>
                  </a:ext>
                </a:extLst>
              </a:tr>
              <a:tr h="490593">
                <a:tc>
                  <a:txBody>
                    <a:bodyPr/>
                    <a:lstStyle/>
                    <a:p>
                      <a:r>
                        <a:rPr lang="en-US"/>
                        <a:t>BMW 530e PHEV</a:t>
                      </a:r>
                    </a:p>
                  </a:txBody>
                  <a:tcPr/>
                </a:tc>
                <a:tc>
                  <a:txBody>
                    <a:bodyPr/>
                    <a:lstStyle/>
                    <a:p>
                      <a:r>
                        <a:rPr lang="en-US"/>
                        <a:t>8,664</a:t>
                      </a:r>
                    </a:p>
                  </a:txBody>
                  <a:tcPr/>
                </a:tc>
                <a:extLst>
                  <a:ext uri="{0D108BD9-81ED-4DB2-BD59-A6C34878D82A}">
                    <a16:rowId xmlns:a16="http://schemas.microsoft.com/office/drawing/2014/main" val="2051475132"/>
                  </a:ext>
                </a:extLst>
              </a:tr>
              <a:tr h="490593">
                <a:tc>
                  <a:txBody>
                    <a:bodyPr/>
                    <a:lstStyle/>
                    <a:p>
                      <a:r>
                        <a:rPr lang="en-US"/>
                        <a:t>Ford Fusion </a:t>
                      </a:r>
                      <a:r>
                        <a:rPr lang="en-US" err="1"/>
                        <a:t>Energi</a:t>
                      </a:r>
                      <a:r>
                        <a:rPr lang="en-US"/>
                        <a:t> PHEV</a:t>
                      </a:r>
                    </a:p>
                  </a:txBody>
                  <a:tcPr/>
                </a:tc>
                <a:tc>
                  <a:txBody>
                    <a:bodyPr/>
                    <a:lstStyle/>
                    <a:p>
                      <a:r>
                        <a:rPr lang="en-US"/>
                        <a:t>8,074</a:t>
                      </a:r>
                    </a:p>
                  </a:txBody>
                  <a:tcPr/>
                </a:tc>
                <a:extLst>
                  <a:ext uri="{0D108BD9-81ED-4DB2-BD59-A6C34878D82A}">
                    <a16:rowId xmlns:a16="http://schemas.microsoft.com/office/drawing/2014/main" val="2584188347"/>
                  </a:ext>
                </a:extLst>
              </a:tr>
            </a:tbl>
          </a:graphicData>
        </a:graphic>
      </p:graphicFrame>
      <p:graphicFrame>
        <p:nvGraphicFramePr>
          <p:cNvPr id="5" name="Table 4">
            <a:extLst>
              <a:ext uri="{FF2B5EF4-FFF2-40B4-BE49-F238E27FC236}">
                <a16:creationId xmlns:a16="http://schemas.microsoft.com/office/drawing/2014/main" id="{530D7EEB-F963-DC44-8F12-B4E91DCFBC58}"/>
              </a:ext>
            </a:extLst>
          </p:cNvPr>
          <p:cNvGraphicFramePr>
            <a:graphicFrameLocks noGrp="1"/>
          </p:cNvGraphicFramePr>
          <p:nvPr>
            <p:extLst>
              <p:ext uri="{D42A27DB-BD31-4B8C-83A1-F6EECF244321}">
                <p14:modId xmlns:p14="http://schemas.microsoft.com/office/powerpoint/2010/main" val="1337226933"/>
              </p:ext>
            </p:extLst>
          </p:nvPr>
        </p:nvGraphicFramePr>
        <p:xfrm>
          <a:off x="6035359" y="1302724"/>
          <a:ext cx="4663390" cy="5396523"/>
        </p:xfrm>
        <a:graphic>
          <a:graphicData uri="http://schemas.openxmlformats.org/drawingml/2006/table">
            <a:tbl>
              <a:tblPr firstRow="1" bandRow="1">
                <a:tableStyleId>{073A0DAA-6AF3-43AB-8588-CEC1D06C72B9}</a:tableStyleId>
              </a:tblPr>
              <a:tblGrid>
                <a:gridCol w="2834609">
                  <a:extLst>
                    <a:ext uri="{9D8B030D-6E8A-4147-A177-3AD203B41FA5}">
                      <a16:colId xmlns:a16="http://schemas.microsoft.com/office/drawing/2014/main" val="1903424635"/>
                    </a:ext>
                  </a:extLst>
                </a:gridCol>
                <a:gridCol w="1828781">
                  <a:extLst>
                    <a:ext uri="{9D8B030D-6E8A-4147-A177-3AD203B41FA5}">
                      <a16:colId xmlns:a16="http://schemas.microsoft.com/office/drawing/2014/main" val="2461091570"/>
                    </a:ext>
                  </a:extLst>
                </a:gridCol>
              </a:tblGrid>
              <a:tr h="490593">
                <a:tc>
                  <a:txBody>
                    <a:bodyPr/>
                    <a:lstStyle/>
                    <a:p>
                      <a:r>
                        <a:rPr lang="en-US"/>
                        <a:t>2017 Sales</a:t>
                      </a:r>
                    </a:p>
                  </a:txBody>
                  <a:tcPr/>
                </a:tc>
                <a:tc>
                  <a:txBody>
                    <a:bodyPr/>
                    <a:lstStyle/>
                    <a:p>
                      <a:endParaRPr lang="en-US"/>
                    </a:p>
                  </a:txBody>
                  <a:tcPr/>
                </a:tc>
                <a:extLst>
                  <a:ext uri="{0D108BD9-81ED-4DB2-BD59-A6C34878D82A}">
                    <a16:rowId xmlns:a16="http://schemas.microsoft.com/office/drawing/2014/main" val="3674397429"/>
                  </a:ext>
                </a:extLst>
              </a:tr>
              <a:tr h="490593">
                <a:tc>
                  <a:txBody>
                    <a:bodyPr/>
                    <a:lstStyle/>
                    <a:p>
                      <a:r>
                        <a:rPr lang="en-US"/>
                        <a:t>Tesla Model S EV</a:t>
                      </a:r>
                    </a:p>
                  </a:txBody>
                  <a:tcPr/>
                </a:tc>
                <a:tc>
                  <a:txBody>
                    <a:bodyPr/>
                    <a:lstStyle/>
                    <a:p>
                      <a:r>
                        <a:rPr lang="en-US"/>
                        <a:t>27,060</a:t>
                      </a:r>
                    </a:p>
                  </a:txBody>
                  <a:tcPr/>
                </a:tc>
                <a:extLst>
                  <a:ext uri="{0D108BD9-81ED-4DB2-BD59-A6C34878D82A}">
                    <a16:rowId xmlns:a16="http://schemas.microsoft.com/office/drawing/2014/main" val="3337748511"/>
                  </a:ext>
                </a:extLst>
              </a:tr>
              <a:tr h="490593">
                <a:tc>
                  <a:txBody>
                    <a:bodyPr/>
                    <a:lstStyle/>
                    <a:p>
                      <a:r>
                        <a:rPr lang="en-US"/>
                        <a:t>Chevy Bolt EV</a:t>
                      </a:r>
                    </a:p>
                  </a:txBody>
                  <a:tcPr/>
                </a:tc>
                <a:tc>
                  <a:txBody>
                    <a:bodyPr/>
                    <a:lstStyle/>
                    <a:p>
                      <a:r>
                        <a:rPr lang="en-US"/>
                        <a:t>23,297</a:t>
                      </a:r>
                    </a:p>
                  </a:txBody>
                  <a:tcPr/>
                </a:tc>
                <a:extLst>
                  <a:ext uri="{0D108BD9-81ED-4DB2-BD59-A6C34878D82A}">
                    <a16:rowId xmlns:a16="http://schemas.microsoft.com/office/drawing/2014/main" val="3589572954"/>
                  </a:ext>
                </a:extLst>
              </a:tr>
              <a:tr h="490593">
                <a:tc>
                  <a:txBody>
                    <a:bodyPr/>
                    <a:lstStyle/>
                    <a:p>
                      <a:r>
                        <a:rPr lang="en-US"/>
                        <a:t>Tesla Model X EV</a:t>
                      </a:r>
                    </a:p>
                  </a:txBody>
                  <a:tcPr/>
                </a:tc>
                <a:tc>
                  <a:txBody>
                    <a:bodyPr/>
                    <a:lstStyle/>
                    <a:p>
                      <a:r>
                        <a:rPr lang="en-US"/>
                        <a:t>21,315</a:t>
                      </a:r>
                    </a:p>
                  </a:txBody>
                  <a:tcPr/>
                </a:tc>
                <a:extLst>
                  <a:ext uri="{0D108BD9-81ED-4DB2-BD59-A6C34878D82A}">
                    <a16:rowId xmlns:a16="http://schemas.microsoft.com/office/drawing/2014/main" val="1402952630"/>
                  </a:ext>
                </a:extLst>
              </a:tr>
              <a:tr h="490593">
                <a:tc>
                  <a:txBody>
                    <a:bodyPr/>
                    <a:lstStyle/>
                    <a:p>
                      <a:r>
                        <a:rPr lang="en-US"/>
                        <a:t>Toyota Prius Prime PHEV</a:t>
                      </a:r>
                    </a:p>
                  </a:txBody>
                  <a:tcPr/>
                </a:tc>
                <a:tc>
                  <a:txBody>
                    <a:bodyPr/>
                    <a:lstStyle/>
                    <a:p>
                      <a:r>
                        <a:rPr lang="en-US"/>
                        <a:t>20,936</a:t>
                      </a:r>
                    </a:p>
                  </a:txBody>
                  <a:tcPr/>
                </a:tc>
                <a:extLst>
                  <a:ext uri="{0D108BD9-81ED-4DB2-BD59-A6C34878D82A}">
                    <a16:rowId xmlns:a16="http://schemas.microsoft.com/office/drawing/2014/main" val="2448716767"/>
                  </a:ext>
                </a:extLst>
              </a:tr>
              <a:tr h="490593">
                <a:tc>
                  <a:txBody>
                    <a:bodyPr/>
                    <a:lstStyle/>
                    <a:p>
                      <a:r>
                        <a:rPr lang="en-US"/>
                        <a:t>Chevy Volt PHEV</a:t>
                      </a:r>
                    </a:p>
                  </a:txBody>
                  <a:tcPr/>
                </a:tc>
                <a:tc>
                  <a:txBody>
                    <a:bodyPr/>
                    <a:lstStyle/>
                    <a:p>
                      <a:r>
                        <a:rPr lang="en-US"/>
                        <a:t>20,349</a:t>
                      </a:r>
                    </a:p>
                  </a:txBody>
                  <a:tcPr/>
                </a:tc>
                <a:extLst>
                  <a:ext uri="{0D108BD9-81ED-4DB2-BD59-A6C34878D82A}">
                    <a16:rowId xmlns:a16="http://schemas.microsoft.com/office/drawing/2014/main" val="1707690810"/>
                  </a:ext>
                </a:extLst>
              </a:tr>
              <a:tr h="490593">
                <a:tc>
                  <a:txBody>
                    <a:bodyPr/>
                    <a:lstStyle/>
                    <a:p>
                      <a:r>
                        <a:rPr lang="en-US"/>
                        <a:t>Nissan Leaf EV</a:t>
                      </a:r>
                    </a:p>
                  </a:txBody>
                  <a:tcPr/>
                </a:tc>
                <a:tc>
                  <a:txBody>
                    <a:bodyPr/>
                    <a:lstStyle/>
                    <a:p>
                      <a:r>
                        <a:rPr lang="en-US"/>
                        <a:t>11,230</a:t>
                      </a:r>
                    </a:p>
                  </a:txBody>
                  <a:tcPr/>
                </a:tc>
                <a:extLst>
                  <a:ext uri="{0D108BD9-81ED-4DB2-BD59-A6C34878D82A}">
                    <a16:rowId xmlns:a16="http://schemas.microsoft.com/office/drawing/2014/main" val="1771528645"/>
                  </a:ext>
                </a:extLst>
              </a:tr>
              <a:tr h="490593">
                <a:tc>
                  <a:txBody>
                    <a:bodyPr/>
                    <a:lstStyle/>
                    <a:p>
                      <a:r>
                        <a:rPr lang="en-US"/>
                        <a:t>Ford Fusion </a:t>
                      </a:r>
                      <a:r>
                        <a:rPr lang="en-US" err="1"/>
                        <a:t>Energi</a:t>
                      </a:r>
                      <a:r>
                        <a:rPr lang="en-US"/>
                        <a:t> PHEV</a:t>
                      </a:r>
                    </a:p>
                  </a:txBody>
                  <a:tcPr/>
                </a:tc>
                <a:tc>
                  <a:txBody>
                    <a:bodyPr/>
                    <a:lstStyle/>
                    <a:p>
                      <a:r>
                        <a:rPr lang="en-US"/>
                        <a:t>9,632</a:t>
                      </a:r>
                    </a:p>
                  </a:txBody>
                  <a:tcPr/>
                </a:tc>
                <a:extLst>
                  <a:ext uri="{0D108BD9-81ED-4DB2-BD59-A6C34878D82A}">
                    <a16:rowId xmlns:a16="http://schemas.microsoft.com/office/drawing/2014/main" val="2750957671"/>
                  </a:ext>
                </a:extLst>
              </a:tr>
              <a:tr h="490593">
                <a:tc>
                  <a:txBody>
                    <a:bodyPr/>
                    <a:lstStyle/>
                    <a:p>
                      <a:r>
                        <a:rPr lang="en-US"/>
                        <a:t>BMW i3 EV</a:t>
                      </a:r>
                    </a:p>
                  </a:txBody>
                  <a:tcPr/>
                </a:tc>
                <a:tc>
                  <a:txBody>
                    <a:bodyPr/>
                    <a:lstStyle/>
                    <a:p>
                      <a:r>
                        <a:rPr lang="en-US"/>
                        <a:t>6,276</a:t>
                      </a:r>
                    </a:p>
                  </a:txBody>
                  <a:tcPr/>
                </a:tc>
                <a:extLst>
                  <a:ext uri="{0D108BD9-81ED-4DB2-BD59-A6C34878D82A}">
                    <a16:rowId xmlns:a16="http://schemas.microsoft.com/office/drawing/2014/main" val="3134700753"/>
                  </a:ext>
                </a:extLst>
              </a:tr>
              <a:tr h="490593">
                <a:tc>
                  <a:txBody>
                    <a:bodyPr/>
                    <a:lstStyle/>
                    <a:p>
                      <a:r>
                        <a:rPr lang="en-US"/>
                        <a:t>Fiat 500e EV</a:t>
                      </a:r>
                    </a:p>
                  </a:txBody>
                  <a:tcPr/>
                </a:tc>
                <a:tc>
                  <a:txBody>
                    <a:bodyPr/>
                    <a:lstStyle/>
                    <a:p>
                      <a:r>
                        <a:rPr lang="en-US"/>
                        <a:t>5,380</a:t>
                      </a:r>
                    </a:p>
                  </a:txBody>
                  <a:tcPr/>
                </a:tc>
                <a:extLst>
                  <a:ext uri="{0D108BD9-81ED-4DB2-BD59-A6C34878D82A}">
                    <a16:rowId xmlns:a16="http://schemas.microsoft.com/office/drawing/2014/main" val="2051475132"/>
                  </a:ext>
                </a:extLst>
              </a:tr>
              <a:tr h="490593">
                <a:tc>
                  <a:txBody>
                    <a:bodyPr/>
                    <a:lstStyle/>
                    <a:p>
                      <a:r>
                        <a:rPr lang="en-US"/>
                        <a:t>BMW x5 sDrive40e PHEV</a:t>
                      </a:r>
                    </a:p>
                  </a:txBody>
                  <a:tcPr/>
                </a:tc>
                <a:tc>
                  <a:txBody>
                    <a:bodyPr/>
                    <a:lstStyle/>
                    <a:p>
                      <a:r>
                        <a:rPr lang="en-US"/>
                        <a:t>5,349</a:t>
                      </a:r>
                    </a:p>
                  </a:txBody>
                  <a:tcPr/>
                </a:tc>
                <a:extLst>
                  <a:ext uri="{0D108BD9-81ED-4DB2-BD59-A6C34878D82A}">
                    <a16:rowId xmlns:a16="http://schemas.microsoft.com/office/drawing/2014/main" val="2584188347"/>
                  </a:ext>
                </a:extLst>
              </a:tr>
            </a:tbl>
          </a:graphicData>
        </a:graphic>
      </p:graphicFrame>
    </p:spTree>
    <p:extLst>
      <p:ext uri="{BB962C8B-B14F-4D97-AF65-F5344CB8AC3E}">
        <p14:creationId xmlns:p14="http://schemas.microsoft.com/office/powerpoint/2010/main" val="384118804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49E0BBB8-257A-BA42-BD76-BB5190CB630B}"/>
              </a:ext>
            </a:extLst>
          </p:cNvPr>
          <p:cNvPicPr>
            <a:picLocks noChangeAspect="1"/>
          </p:cNvPicPr>
          <p:nvPr/>
        </p:nvPicPr>
        <p:blipFill>
          <a:blip r:embed="rId3"/>
          <a:stretch>
            <a:fillRect/>
          </a:stretch>
        </p:blipFill>
        <p:spPr>
          <a:xfrm>
            <a:off x="2194921" y="-1"/>
            <a:ext cx="7629660" cy="6994525"/>
          </a:xfrm>
          <a:prstGeom prst="rect">
            <a:avLst/>
          </a:prstGeom>
        </p:spPr>
      </p:pic>
    </p:spTree>
    <p:extLst>
      <p:ext uri="{BB962C8B-B14F-4D97-AF65-F5344CB8AC3E}">
        <p14:creationId xmlns:p14="http://schemas.microsoft.com/office/powerpoint/2010/main" val="3309150673"/>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4665893"/>
          </a:xfrm>
        </p:spPr>
        <p:txBody>
          <a:bodyPr/>
          <a:lstStyle/>
          <a:p>
            <a:r>
              <a:rPr lang="en-US" dirty="0"/>
              <a:t>Basics</a:t>
            </a:r>
          </a:p>
          <a:p>
            <a:r>
              <a:rPr lang="en-US" dirty="0"/>
              <a:t>Equipment</a:t>
            </a:r>
          </a:p>
          <a:p>
            <a:r>
              <a:rPr lang="en-US" dirty="0"/>
              <a:t>Outlet types</a:t>
            </a:r>
          </a:p>
          <a:p>
            <a:r>
              <a:rPr lang="en-US" dirty="0"/>
              <a:t>Levels of Charging</a:t>
            </a:r>
          </a:p>
          <a:p>
            <a:r>
              <a:rPr lang="en-US" dirty="0"/>
              <a:t>Where to charge</a:t>
            </a:r>
          </a:p>
          <a:p>
            <a:pPr lvl="1"/>
            <a:r>
              <a:rPr lang="en-US" dirty="0"/>
              <a:t>At home</a:t>
            </a:r>
          </a:p>
          <a:p>
            <a:pPr lvl="1"/>
            <a:r>
              <a:rPr lang="en-US" dirty="0"/>
              <a:t>On the go</a:t>
            </a:r>
          </a:p>
          <a:p>
            <a:pPr lvl="1"/>
            <a:r>
              <a:rPr lang="en-US" dirty="0"/>
              <a:t>Traveling</a:t>
            </a:r>
          </a:p>
        </p:txBody>
      </p:sp>
      <p:sp>
        <p:nvSpPr>
          <p:cNvPr id="3" name="Title 2"/>
          <p:cNvSpPr>
            <a:spLocks noGrp="1"/>
          </p:cNvSpPr>
          <p:nvPr>
            <p:ph type="title"/>
          </p:nvPr>
        </p:nvSpPr>
        <p:spPr/>
        <p:txBody>
          <a:bodyPr/>
          <a:lstStyle/>
          <a:p>
            <a:r>
              <a:rPr lang="en-US"/>
              <a:t>EV Charging</a:t>
            </a:r>
          </a:p>
        </p:txBody>
      </p:sp>
      <p:pic>
        <p:nvPicPr>
          <p:cNvPr id="4" name="Picture 3" descr="A picture containing indoor, wall, floor&#10;&#10;Description automatically generated">
            <a:extLst>
              <a:ext uri="{FF2B5EF4-FFF2-40B4-BE49-F238E27FC236}">
                <a16:creationId xmlns:a16="http://schemas.microsoft.com/office/drawing/2014/main" id="{C02FED91-B520-4D7D-BF6F-A21F10DB26BB}"/>
              </a:ext>
            </a:extLst>
          </p:cNvPr>
          <p:cNvPicPr>
            <a:picLocks noChangeAspect="1"/>
          </p:cNvPicPr>
          <p:nvPr/>
        </p:nvPicPr>
        <p:blipFill>
          <a:blip r:embed="rId3"/>
          <a:stretch>
            <a:fillRect/>
          </a:stretch>
        </p:blipFill>
        <p:spPr>
          <a:xfrm>
            <a:off x="7955578" y="205458"/>
            <a:ext cx="4297261" cy="3222946"/>
          </a:xfrm>
          <a:prstGeom prst="rect">
            <a:avLst/>
          </a:prstGeom>
        </p:spPr>
      </p:pic>
      <p:pic>
        <p:nvPicPr>
          <p:cNvPr id="5" name="Picture 4" descr="A close up of a car&#10;&#10;Description automatically generated">
            <a:extLst>
              <a:ext uri="{FF2B5EF4-FFF2-40B4-BE49-F238E27FC236}">
                <a16:creationId xmlns:a16="http://schemas.microsoft.com/office/drawing/2014/main" id="{AB2D83D6-94A0-4E25-89F6-C3B674A25EB3}"/>
              </a:ext>
            </a:extLst>
          </p:cNvPr>
          <p:cNvPicPr>
            <a:picLocks noChangeAspect="1"/>
          </p:cNvPicPr>
          <p:nvPr/>
        </p:nvPicPr>
        <p:blipFill>
          <a:blip r:embed="rId4"/>
          <a:stretch>
            <a:fillRect/>
          </a:stretch>
        </p:blipFill>
        <p:spPr>
          <a:xfrm>
            <a:off x="8321334" y="3588701"/>
            <a:ext cx="3931505" cy="2948629"/>
          </a:xfrm>
          <a:prstGeom prst="rect">
            <a:avLst/>
          </a:prstGeom>
        </p:spPr>
      </p:pic>
      <p:pic>
        <p:nvPicPr>
          <p:cNvPr id="6" name="Picture 5">
            <a:extLst>
              <a:ext uri="{FF2B5EF4-FFF2-40B4-BE49-F238E27FC236}">
                <a16:creationId xmlns:a16="http://schemas.microsoft.com/office/drawing/2014/main" id="{2A8BCA87-1CD0-45FC-A2D4-0DCAC1AAB62D}"/>
              </a:ext>
            </a:extLst>
          </p:cNvPr>
          <p:cNvPicPr>
            <a:picLocks noChangeAspect="1"/>
          </p:cNvPicPr>
          <p:nvPr/>
        </p:nvPicPr>
        <p:blipFill>
          <a:blip r:embed="rId5"/>
          <a:stretch>
            <a:fillRect/>
          </a:stretch>
        </p:blipFill>
        <p:spPr>
          <a:xfrm>
            <a:off x="4298018" y="717813"/>
            <a:ext cx="3383243" cy="1898375"/>
          </a:xfrm>
          <a:prstGeom prst="rect">
            <a:avLst/>
          </a:prstGeom>
        </p:spPr>
      </p:pic>
      <p:sp>
        <p:nvSpPr>
          <p:cNvPr id="7" name="TextBox 6">
            <a:extLst>
              <a:ext uri="{FF2B5EF4-FFF2-40B4-BE49-F238E27FC236}">
                <a16:creationId xmlns:a16="http://schemas.microsoft.com/office/drawing/2014/main" id="{17511257-2480-417B-B85F-DF3306C9E57D}"/>
              </a:ext>
            </a:extLst>
          </p:cNvPr>
          <p:cNvSpPr txBox="1"/>
          <p:nvPr/>
        </p:nvSpPr>
        <p:spPr>
          <a:xfrm>
            <a:off x="4847090" y="3548151"/>
            <a:ext cx="3383243" cy="906402"/>
          </a:xfrm>
          <a:prstGeom prst="rect">
            <a:avLst/>
          </a:prstGeom>
          <a:noFill/>
        </p:spPr>
        <p:txBody>
          <a:bodyPr wrap="square" lIns="182880" tIns="146304" rIns="182880" bIns="146304" rtlCol="0">
            <a:spAutoFit/>
          </a:bodyPr>
          <a:lstStyle/>
          <a:p>
            <a:pPr algn="r">
              <a:lnSpc>
                <a:spcPct val="90000"/>
              </a:lnSpc>
              <a:spcAft>
                <a:spcPts val="600"/>
              </a:spcAft>
            </a:pPr>
            <a:r>
              <a:rPr lang="en-US" sz="1100" dirty="0">
                <a:gradFill>
                  <a:gsLst>
                    <a:gs pos="2917">
                      <a:schemeClr val="tx1"/>
                    </a:gs>
                    <a:gs pos="30000">
                      <a:schemeClr val="tx1"/>
                    </a:gs>
                  </a:gsLst>
                  <a:lin ang="5400000" scaled="0"/>
                </a:gradFill>
              </a:rPr>
              <a:t>Top left: Nissan Leaf charging UI in car</a:t>
            </a:r>
          </a:p>
          <a:p>
            <a:pPr algn="r">
              <a:lnSpc>
                <a:spcPct val="90000"/>
              </a:lnSpc>
              <a:spcAft>
                <a:spcPts val="600"/>
              </a:spcAft>
            </a:pPr>
            <a:r>
              <a:rPr lang="en-US" sz="1100" dirty="0">
                <a:gradFill>
                  <a:gsLst>
                    <a:gs pos="2917">
                      <a:schemeClr val="tx1"/>
                    </a:gs>
                    <a:gs pos="30000">
                      <a:schemeClr val="tx1"/>
                    </a:gs>
                  </a:gsLst>
                  <a:lin ang="5400000" scaled="0"/>
                </a:gradFill>
              </a:rPr>
              <a:t>Top right: BMW i3 charge port on side of car</a:t>
            </a:r>
          </a:p>
          <a:p>
            <a:pPr algn="r">
              <a:lnSpc>
                <a:spcPct val="90000"/>
              </a:lnSpc>
              <a:spcAft>
                <a:spcPts val="600"/>
              </a:spcAft>
            </a:pPr>
            <a:r>
              <a:rPr lang="en-US" sz="1100" dirty="0">
                <a:gradFill>
                  <a:gsLst>
                    <a:gs pos="2917">
                      <a:schemeClr val="tx1"/>
                    </a:gs>
                    <a:gs pos="30000">
                      <a:schemeClr val="tx1"/>
                    </a:gs>
                  </a:gsLst>
                  <a:lin ang="5400000" scaled="0"/>
                </a:gradFill>
              </a:rPr>
              <a:t>Bottom right: KIA Ionic charging in front bumper</a:t>
            </a:r>
          </a:p>
        </p:txBody>
      </p:sp>
    </p:spTree>
    <p:extLst>
      <p:ext uri="{BB962C8B-B14F-4D97-AF65-F5344CB8AC3E}">
        <p14:creationId xmlns:p14="http://schemas.microsoft.com/office/powerpoint/2010/main" val="3487004250"/>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Common Charging Equipment</a:t>
            </a:r>
          </a:p>
        </p:txBody>
      </p:sp>
      <p:sp>
        <p:nvSpPr>
          <p:cNvPr id="6" name="TextBox 5">
            <a:extLst>
              <a:ext uri="{FF2B5EF4-FFF2-40B4-BE49-F238E27FC236}">
                <a16:creationId xmlns:a16="http://schemas.microsoft.com/office/drawing/2014/main" id="{CF6DA06B-2DD9-B64E-AD62-C600FDBC12B0}"/>
              </a:ext>
            </a:extLst>
          </p:cNvPr>
          <p:cNvSpPr txBox="1"/>
          <p:nvPr/>
        </p:nvSpPr>
        <p:spPr>
          <a:xfrm>
            <a:off x="457581" y="1394165"/>
            <a:ext cx="3566120" cy="1474250"/>
          </a:xfrm>
          <a:prstGeom prst="rect">
            <a:avLst/>
          </a:prstGeom>
          <a:noFill/>
        </p:spPr>
        <p:txBody>
          <a:bodyPr wrap="square" lIns="182880" tIns="146304" rIns="182880" bIns="146304" rtlCol="0">
            <a:spAutoFit/>
          </a:bodyPr>
          <a:lstStyle/>
          <a:p>
            <a:pPr>
              <a:lnSpc>
                <a:spcPct val="90000"/>
              </a:lnSpc>
              <a:spcAft>
                <a:spcPts val="600"/>
              </a:spcAft>
            </a:pPr>
            <a:r>
              <a:rPr lang="en-US" sz="3200" b="1">
                <a:gradFill>
                  <a:gsLst>
                    <a:gs pos="2917">
                      <a:schemeClr val="tx1"/>
                    </a:gs>
                    <a:gs pos="30000">
                      <a:schemeClr val="tx1"/>
                    </a:gs>
                  </a:gsLst>
                  <a:lin ang="5400000" scaled="0"/>
                </a:gradFill>
              </a:rPr>
              <a:t>Dedicated EVSE</a:t>
            </a:r>
          </a:p>
          <a:p>
            <a:pPr>
              <a:lnSpc>
                <a:spcPct val="90000"/>
              </a:lnSpc>
              <a:spcAft>
                <a:spcPts val="600"/>
              </a:spcAft>
            </a:pPr>
            <a:r>
              <a:rPr lang="en-US">
                <a:gradFill>
                  <a:gsLst>
                    <a:gs pos="2917">
                      <a:schemeClr val="tx1"/>
                    </a:gs>
                    <a:gs pos="30000">
                      <a:schemeClr val="tx1"/>
                    </a:gs>
                  </a:gsLst>
                  <a:lin ang="5400000" scaled="0"/>
                </a:gradFill>
              </a:rPr>
              <a:t>Electric Vehicle Supply Equipment</a:t>
            </a:r>
            <a:endParaRPr lang="en-US" sz="2400">
              <a:gradFill>
                <a:gsLst>
                  <a:gs pos="2917">
                    <a:schemeClr val="tx1"/>
                  </a:gs>
                  <a:gs pos="30000">
                    <a:schemeClr val="tx1"/>
                  </a:gs>
                </a:gsLst>
                <a:lin ang="5400000" scaled="0"/>
              </a:gradFill>
            </a:endParaRPr>
          </a:p>
          <a:p>
            <a:pPr marL="342900" indent="-342900">
              <a:lnSpc>
                <a:spcPct val="90000"/>
              </a:lnSpc>
              <a:spcAft>
                <a:spcPts val="600"/>
              </a:spcAft>
              <a:buFont typeface="Arial" panose="020B0604020202020204" pitchFamily="34" charset="0"/>
              <a:buChar char="•"/>
            </a:pPr>
            <a:r>
              <a:rPr lang="en-US" sz="2400">
                <a:gradFill>
                  <a:gsLst>
                    <a:gs pos="2917">
                      <a:schemeClr val="tx1"/>
                    </a:gs>
                    <a:gs pos="30000">
                      <a:schemeClr val="tx1"/>
                    </a:gs>
                  </a:gsLst>
                  <a:lin ang="5400000" scaled="0"/>
                </a:gradFill>
              </a:rPr>
              <a:t>Hard-wired or plug-in</a:t>
            </a:r>
          </a:p>
        </p:txBody>
      </p:sp>
      <p:sp>
        <p:nvSpPr>
          <p:cNvPr id="7" name="TextBox 6">
            <a:extLst>
              <a:ext uri="{FF2B5EF4-FFF2-40B4-BE49-F238E27FC236}">
                <a16:creationId xmlns:a16="http://schemas.microsoft.com/office/drawing/2014/main" id="{47B81706-7D73-F240-BD59-EFD81FD8B674}"/>
              </a:ext>
            </a:extLst>
          </p:cNvPr>
          <p:cNvSpPr txBox="1"/>
          <p:nvPr/>
        </p:nvSpPr>
        <p:spPr>
          <a:xfrm>
            <a:off x="4023701" y="1394165"/>
            <a:ext cx="3566120" cy="1966692"/>
          </a:xfrm>
          <a:prstGeom prst="rect">
            <a:avLst/>
          </a:prstGeom>
          <a:noFill/>
        </p:spPr>
        <p:txBody>
          <a:bodyPr wrap="square" lIns="182880" tIns="146304" rIns="182880" bIns="146304" rtlCol="0">
            <a:spAutoFit/>
          </a:bodyPr>
          <a:lstStyle/>
          <a:p>
            <a:pPr>
              <a:lnSpc>
                <a:spcPct val="90000"/>
              </a:lnSpc>
              <a:spcAft>
                <a:spcPts val="600"/>
              </a:spcAft>
            </a:pPr>
            <a:r>
              <a:rPr lang="en-US" sz="3200" b="1">
                <a:gradFill>
                  <a:gsLst>
                    <a:gs pos="2917">
                      <a:schemeClr val="tx1"/>
                    </a:gs>
                    <a:gs pos="30000">
                      <a:schemeClr val="tx1"/>
                    </a:gs>
                  </a:gsLst>
                  <a:lin ang="5400000" scaled="0"/>
                </a:gradFill>
              </a:rPr>
              <a:t>Mobile Connector</a:t>
            </a:r>
          </a:p>
          <a:p>
            <a:pPr marL="342900" indent="-342900">
              <a:lnSpc>
                <a:spcPct val="90000"/>
              </a:lnSpc>
              <a:spcAft>
                <a:spcPts val="600"/>
              </a:spcAft>
              <a:buFont typeface="Arial" panose="020B0604020202020204" pitchFamily="34" charset="0"/>
              <a:buChar char="•"/>
            </a:pPr>
            <a:r>
              <a:rPr lang="en-US" sz="2400">
                <a:gradFill>
                  <a:gsLst>
                    <a:gs pos="2917">
                      <a:schemeClr val="tx1"/>
                    </a:gs>
                    <a:gs pos="30000">
                      <a:schemeClr val="tx1"/>
                    </a:gs>
                  </a:gsLst>
                  <a:lin ang="5400000" scaled="0"/>
                </a:gradFill>
              </a:rPr>
              <a:t>Travels with vehicle</a:t>
            </a:r>
          </a:p>
          <a:p>
            <a:pPr marL="342900" indent="-342900">
              <a:lnSpc>
                <a:spcPct val="90000"/>
              </a:lnSpc>
              <a:spcAft>
                <a:spcPts val="600"/>
              </a:spcAft>
              <a:buFont typeface="Arial" panose="020B0604020202020204" pitchFamily="34" charset="0"/>
              <a:buChar char="•"/>
            </a:pPr>
            <a:r>
              <a:rPr lang="en-US" sz="2400">
                <a:gradFill>
                  <a:gsLst>
                    <a:gs pos="2917">
                      <a:schemeClr val="tx1"/>
                    </a:gs>
                    <a:gs pos="30000">
                      <a:schemeClr val="tx1"/>
                    </a:gs>
                  </a:gsLst>
                  <a:lin ang="5400000" scaled="0"/>
                </a:gradFill>
              </a:rPr>
              <a:t>May include adapters</a:t>
            </a:r>
          </a:p>
          <a:p>
            <a:pPr marL="342900" indent="-342900">
              <a:lnSpc>
                <a:spcPct val="90000"/>
              </a:lnSpc>
              <a:spcAft>
                <a:spcPts val="600"/>
              </a:spcAft>
              <a:buFont typeface="Arial" panose="020B0604020202020204" pitchFamily="34" charset="0"/>
              <a:buChar char="•"/>
            </a:pPr>
            <a:r>
              <a:rPr lang="en-US" sz="2400">
                <a:gradFill>
                  <a:gsLst>
                    <a:gs pos="2917">
                      <a:schemeClr val="tx1"/>
                    </a:gs>
                    <a:gs pos="30000">
                      <a:schemeClr val="tx1"/>
                    </a:gs>
                  </a:gsLst>
                  <a:lin ang="5400000" scaled="0"/>
                </a:gradFill>
              </a:rPr>
              <a:t>RV plugs, wall plugs, …</a:t>
            </a:r>
          </a:p>
        </p:txBody>
      </p:sp>
      <p:sp>
        <p:nvSpPr>
          <p:cNvPr id="8" name="TextBox 7">
            <a:extLst>
              <a:ext uri="{FF2B5EF4-FFF2-40B4-BE49-F238E27FC236}">
                <a16:creationId xmlns:a16="http://schemas.microsoft.com/office/drawing/2014/main" id="{E130FAAF-8864-C94D-A577-064360E84E82}"/>
              </a:ext>
            </a:extLst>
          </p:cNvPr>
          <p:cNvSpPr txBox="1"/>
          <p:nvPr/>
        </p:nvSpPr>
        <p:spPr>
          <a:xfrm>
            <a:off x="7955578" y="1394164"/>
            <a:ext cx="3566120" cy="2376035"/>
          </a:xfrm>
          <a:prstGeom prst="rect">
            <a:avLst/>
          </a:prstGeom>
          <a:noFill/>
        </p:spPr>
        <p:txBody>
          <a:bodyPr wrap="square" lIns="182880" tIns="146304" rIns="182880" bIns="146304" rtlCol="0">
            <a:spAutoFit/>
          </a:bodyPr>
          <a:lstStyle/>
          <a:p>
            <a:pPr>
              <a:lnSpc>
                <a:spcPct val="90000"/>
              </a:lnSpc>
              <a:spcAft>
                <a:spcPts val="600"/>
              </a:spcAft>
            </a:pPr>
            <a:r>
              <a:rPr lang="en-US" sz="3200" b="1">
                <a:gradFill>
                  <a:gsLst>
                    <a:gs pos="2917">
                      <a:schemeClr val="tx1"/>
                    </a:gs>
                    <a:gs pos="30000">
                      <a:schemeClr val="tx1"/>
                    </a:gs>
                  </a:gsLst>
                  <a:lin ang="5400000" scaled="0"/>
                </a:gradFill>
              </a:rPr>
              <a:t>Adapters/Cord</a:t>
            </a:r>
          </a:p>
          <a:p>
            <a:pPr marL="342900" indent="-342900">
              <a:lnSpc>
                <a:spcPct val="90000"/>
              </a:lnSpc>
              <a:spcAft>
                <a:spcPts val="600"/>
              </a:spcAft>
              <a:buFont typeface="Arial" panose="020B0604020202020204" pitchFamily="34" charset="0"/>
              <a:buChar char="•"/>
            </a:pPr>
            <a:r>
              <a:rPr lang="en-US" sz="2400">
                <a:gradFill>
                  <a:gsLst>
                    <a:gs pos="2917">
                      <a:schemeClr val="tx1"/>
                    </a:gs>
                    <a:gs pos="30000">
                      <a:schemeClr val="tx1"/>
                    </a:gs>
                  </a:gsLst>
                  <a:lin ang="5400000" scaled="0"/>
                </a:gradFill>
              </a:rPr>
              <a:t>J1772 Cord</a:t>
            </a:r>
          </a:p>
          <a:p>
            <a:pPr marL="342900" indent="-342900">
              <a:lnSpc>
                <a:spcPct val="90000"/>
              </a:lnSpc>
              <a:spcAft>
                <a:spcPts val="600"/>
              </a:spcAft>
              <a:buFont typeface="Arial" panose="020B0604020202020204" pitchFamily="34" charset="0"/>
              <a:buChar char="•"/>
            </a:pPr>
            <a:r>
              <a:rPr lang="en-US" sz="2400">
                <a:gradFill>
                  <a:gsLst>
                    <a:gs pos="2917">
                      <a:schemeClr val="tx1"/>
                    </a:gs>
                    <a:gs pos="30000">
                      <a:schemeClr val="tx1"/>
                    </a:gs>
                  </a:gsLst>
                  <a:lin ang="5400000" scaled="0"/>
                </a:gradFill>
              </a:rPr>
              <a:t>CHAdeMO</a:t>
            </a:r>
          </a:p>
          <a:p>
            <a:pPr marL="342900" indent="-342900">
              <a:lnSpc>
                <a:spcPct val="90000"/>
              </a:lnSpc>
              <a:spcAft>
                <a:spcPts val="600"/>
              </a:spcAft>
              <a:buFont typeface="Arial" panose="020B0604020202020204" pitchFamily="34" charset="0"/>
              <a:buChar char="•"/>
            </a:pPr>
            <a:r>
              <a:rPr lang="en-US" sz="2400">
                <a:gradFill>
                  <a:gsLst>
                    <a:gs pos="2917">
                      <a:schemeClr val="tx1"/>
                    </a:gs>
                    <a:gs pos="30000">
                      <a:schemeClr val="tx1"/>
                    </a:gs>
                  </a:gsLst>
                  <a:lin ang="5400000" scaled="0"/>
                </a:gradFill>
              </a:rPr>
              <a:t>CCS</a:t>
            </a:r>
          </a:p>
          <a:p>
            <a:pPr marL="342900" indent="-342900">
              <a:lnSpc>
                <a:spcPct val="90000"/>
              </a:lnSpc>
              <a:spcAft>
                <a:spcPts val="600"/>
              </a:spcAft>
              <a:buFont typeface="Arial" panose="020B0604020202020204" pitchFamily="34" charset="0"/>
              <a:buChar char="•"/>
            </a:pPr>
            <a:r>
              <a:rPr lang="en-US" sz="2400">
                <a:gradFill>
                  <a:gsLst>
                    <a:gs pos="2917">
                      <a:schemeClr val="tx1"/>
                    </a:gs>
                    <a:gs pos="30000">
                      <a:schemeClr val="tx1"/>
                    </a:gs>
                  </a:gsLst>
                  <a:lin ang="5400000" scaled="0"/>
                </a:gradFill>
              </a:rPr>
              <a:t>Tesla Connector</a:t>
            </a:r>
          </a:p>
        </p:txBody>
      </p:sp>
      <p:pic>
        <p:nvPicPr>
          <p:cNvPr id="9" name="Picture 8">
            <a:extLst>
              <a:ext uri="{FF2B5EF4-FFF2-40B4-BE49-F238E27FC236}">
                <a16:creationId xmlns:a16="http://schemas.microsoft.com/office/drawing/2014/main" id="{62BC41B9-D947-1645-B52E-88C352C3F4F3}"/>
              </a:ext>
            </a:extLst>
          </p:cNvPr>
          <p:cNvPicPr>
            <a:picLocks noChangeAspect="1"/>
          </p:cNvPicPr>
          <p:nvPr/>
        </p:nvPicPr>
        <p:blipFill>
          <a:blip r:embed="rId3"/>
          <a:stretch>
            <a:fillRect/>
          </a:stretch>
        </p:blipFill>
        <p:spPr>
          <a:xfrm>
            <a:off x="3840823" y="3497262"/>
            <a:ext cx="3474682" cy="3474682"/>
          </a:xfrm>
          <a:prstGeom prst="rect">
            <a:avLst/>
          </a:prstGeom>
        </p:spPr>
      </p:pic>
      <p:pic>
        <p:nvPicPr>
          <p:cNvPr id="10" name="Picture 9">
            <a:extLst>
              <a:ext uri="{FF2B5EF4-FFF2-40B4-BE49-F238E27FC236}">
                <a16:creationId xmlns:a16="http://schemas.microsoft.com/office/drawing/2014/main" id="{0CFBFBE3-6E51-A74C-B5E6-A2BD0C176D23}"/>
              </a:ext>
            </a:extLst>
          </p:cNvPr>
          <p:cNvPicPr>
            <a:picLocks noChangeAspect="1"/>
          </p:cNvPicPr>
          <p:nvPr/>
        </p:nvPicPr>
        <p:blipFill>
          <a:blip r:embed="rId4"/>
          <a:stretch>
            <a:fillRect/>
          </a:stretch>
        </p:blipFill>
        <p:spPr>
          <a:xfrm>
            <a:off x="7610137" y="3819525"/>
            <a:ext cx="3175000" cy="3175000"/>
          </a:xfrm>
          <a:prstGeom prst="rect">
            <a:avLst/>
          </a:prstGeom>
        </p:spPr>
      </p:pic>
      <p:pic>
        <p:nvPicPr>
          <p:cNvPr id="11" name="Picture 10">
            <a:extLst>
              <a:ext uri="{FF2B5EF4-FFF2-40B4-BE49-F238E27FC236}">
                <a16:creationId xmlns:a16="http://schemas.microsoft.com/office/drawing/2014/main" id="{15C144F7-F015-7042-AEF5-B86B0F6A02FF}"/>
              </a:ext>
            </a:extLst>
          </p:cNvPr>
          <p:cNvPicPr>
            <a:picLocks noChangeAspect="1"/>
          </p:cNvPicPr>
          <p:nvPr/>
        </p:nvPicPr>
        <p:blipFill>
          <a:blip r:embed="rId5"/>
          <a:stretch>
            <a:fillRect/>
          </a:stretch>
        </p:blipFill>
        <p:spPr>
          <a:xfrm>
            <a:off x="328643" y="3819525"/>
            <a:ext cx="3175000" cy="3175000"/>
          </a:xfrm>
          <a:prstGeom prst="rect">
            <a:avLst/>
          </a:prstGeom>
        </p:spPr>
      </p:pic>
    </p:spTree>
    <p:extLst>
      <p:ext uri="{BB962C8B-B14F-4D97-AF65-F5344CB8AC3E}">
        <p14:creationId xmlns:p14="http://schemas.microsoft.com/office/powerpoint/2010/main" val="624049229"/>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4936736"/>
          </a:xfrm>
        </p:spPr>
        <p:txBody>
          <a:bodyPr/>
          <a:lstStyle/>
          <a:p>
            <a:r>
              <a:rPr lang="en-US"/>
              <a:t>80-90% (vehicle dependent) is a </a:t>
            </a:r>
            <a:r>
              <a:rPr lang="en-US" b="1"/>
              <a:t>daily charge</a:t>
            </a:r>
            <a:r>
              <a:rPr lang="en-US"/>
              <a:t> target</a:t>
            </a:r>
          </a:p>
          <a:p>
            <a:pPr lvl="1"/>
            <a:r>
              <a:rPr lang="en-US"/>
              <a:t>Modern EVs let you configure schedule, when to turn off charging</a:t>
            </a:r>
          </a:p>
          <a:p>
            <a:pPr lvl="1"/>
            <a:r>
              <a:rPr lang="en-US"/>
              <a:t>Aim to keep charge at or above 20%</a:t>
            </a:r>
          </a:p>
          <a:p>
            <a:r>
              <a:rPr lang="en-US"/>
              <a:t>ABC: Always Be Charging</a:t>
            </a:r>
          </a:p>
          <a:p>
            <a:pPr lvl="1"/>
            <a:r>
              <a:rPr lang="en-US"/>
              <a:t>Plug in every night and awake to a daily charge</a:t>
            </a:r>
          </a:p>
          <a:p>
            <a:pPr lvl="1"/>
            <a:r>
              <a:rPr lang="en-US"/>
              <a:t>Ideal for long-term battery health</a:t>
            </a:r>
          </a:p>
          <a:p>
            <a:r>
              <a:rPr lang="en-US"/>
              <a:t>“Vampire Drain”</a:t>
            </a:r>
          </a:p>
          <a:p>
            <a:pPr lvl="1"/>
            <a:r>
              <a:rPr lang="en-US"/>
              <a:t>Nightly loss of energy, normal</a:t>
            </a:r>
          </a:p>
          <a:p>
            <a:pPr lvl="1"/>
            <a:r>
              <a:rPr lang="en-US"/>
              <a:t>OK to leave a car parked for a week</a:t>
            </a:r>
          </a:p>
          <a:p>
            <a:pPr lvl="1"/>
            <a:r>
              <a:rPr lang="en-US"/>
              <a:t>Longer term parking should be left connected, trickle charging, or shutdown first</a:t>
            </a:r>
          </a:p>
        </p:txBody>
      </p:sp>
      <p:sp>
        <p:nvSpPr>
          <p:cNvPr id="3" name="Title 2"/>
          <p:cNvSpPr>
            <a:spLocks noGrp="1"/>
          </p:cNvSpPr>
          <p:nvPr>
            <p:ph type="title"/>
          </p:nvPr>
        </p:nvSpPr>
        <p:spPr/>
        <p:txBody>
          <a:bodyPr/>
          <a:lstStyle/>
          <a:p>
            <a:r>
              <a:rPr lang="en-US"/>
              <a:t>EV Charging Basics</a:t>
            </a:r>
          </a:p>
        </p:txBody>
      </p:sp>
    </p:spTree>
    <p:extLst>
      <p:ext uri="{BB962C8B-B14F-4D97-AF65-F5344CB8AC3E}">
        <p14:creationId xmlns:p14="http://schemas.microsoft.com/office/powerpoint/2010/main" val="2613515611"/>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Levels of Charging</a:t>
            </a:r>
          </a:p>
        </p:txBody>
      </p:sp>
      <p:graphicFrame>
        <p:nvGraphicFramePr>
          <p:cNvPr id="5" name="Table 4"/>
          <p:cNvGraphicFramePr>
            <a:graphicFrameLocks noGrp="1"/>
          </p:cNvGraphicFramePr>
          <p:nvPr>
            <p:extLst>
              <p:ext uri="{D42A27DB-BD31-4B8C-83A1-F6EECF244321}">
                <p14:modId xmlns:p14="http://schemas.microsoft.com/office/powerpoint/2010/main" val="3872871980"/>
              </p:ext>
            </p:extLst>
          </p:nvPr>
        </p:nvGraphicFramePr>
        <p:xfrm>
          <a:off x="272272" y="1212849"/>
          <a:ext cx="11889564" cy="5484819"/>
        </p:xfrm>
        <a:graphic>
          <a:graphicData uri="http://schemas.openxmlformats.org/drawingml/2006/table">
            <a:tbl>
              <a:tblPr firstRow="1">
                <a:tableStyleId>{5C22544A-7EE6-4342-B048-85BDC9FD1C3A}</a:tableStyleId>
              </a:tblPr>
              <a:tblGrid>
                <a:gridCol w="3963188">
                  <a:extLst>
                    <a:ext uri="{9D8B030D-6E8A-4147-A177-3AD203B41FA5}">
                      <a16:colId xmlns:a16="http://schemas.microsoft.com/office/drawing/2014/main" val="20000"/>
                    </a:ext>
                  </a:extLst>
                </a:gridCol>
                <a:gridCol w="3963188">
                  <a:extLst>
                    <a:ext uri="{9D8B030D-6E8A-4147-A177-3AD203B41FA5}">
                      <a16:colId xmlns:a16="http://schemas.microsoft.com/office/drawing/2014/main" val="20001"/>
                    </a:ext>
                  </a:extLst>
                </a:gridCol>
                <a:gridCol w="3963188">
                  <a:extLst>
                    <a:ext uri="{9D8B030D-6E8A-4147-A177-3AD203B41FA5}">
                      <a16:colId xmlns:a16="http://schemas.microsoft.com/office/drawing/2014/main" val="20002"/>
                    </a:ext>
                  </a:extLst>
                </a:gridCol>
              </a:tblGrid>
              <a:tr h="640080">
                <a:tc>
                  <a:txBody>
                    <a:bodyPr/>
                    <a:lstStyle/>
                    <a:p>
                      <a:pPr defTabSz="932472" fontAlgn="base">
                        <a:lnSpc>
                          <a:spcPct val="90000"/>
                        </a:lnSpc>
                        <a:spcBef>
                          <a:spcPct val="0"/>
                        </a:spcBef>
                        <a:spcAft>
                          <a:spcPct val="0"/>
                        </a:spcAft>
                      </a:pPr>
                      <a:r>
                        <a:rPr lang="en-US" sz="2800" b="1" kern="1200">
                          <a:gradFill>
                            <a:gsLst>
                              <a:gs pos="0">
                                <a:srgbClr val="FFFFFF"/>
                              </a:gs>
                              <a:gs pos="100000">
                                <a:srgbClr val="FFFFFF"/>
                              </a:gs>
                            </a:gsLst>
                            <a:lin ang="5400000" scaled="0"/>
                          </a:gradFill>
                          <a:latin typeface="+mj-lt"/>
                          <a:ea typeface="Segoe UI" pitchFamily="34" charset="0"/>
                          <a:cs typeface="Segoe UI" pitchFamily="34" charset="0"/>
                        </a:rPr>
                        <a:t>Level I</a:t>
                      </a:r>
                    </a:p>
                  </a:txBody>
                  <a:tcPr marL="182880" marR="182880" marT="91440" marB="91440" anchor="ctr">
                    <a:lnL w="12700" cmpd="sng">
                      <a:noFill/>
                    </a:lnL>
                    <a:lnR w="9525" cap="flat" cmpd="sng" algn="ctr">
                      <a:solidFill>
                        <a:srgbClr val="FFFFFF"/>
                      </a:solidFill>
                      <a:prstDash val="solid"/>
                      <a:round/>
                      <a:headEnd type="none" w="med" len="med"/>
                      <a:tailEnd type="none" w="med" len="med"/>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tx1">
                        <a:lumMod val="60000"/>
                        <a:lumOff val="40000"/>
                      </a:schemeClr>
                    </a:solidFill>
                  </a:tcPr>
                </a:tc>
                <a:tc>
                  <a:txBody>
                    <a:bodyPr/>
                    <a:lstStyle/>
                    <a:p>
                      <a:pPr marL="0" algn="l" defTabSz="932472" rtl="0" eaLnBrk="1" fontAlgn="base" latinLnBrk="0" hangingPunct="1">
                        <a:lnSpc>
                          <a:spcPct val="90000"/>
                        </a:lnSpc>
                        <a:spcBef>
                          <a:spcPct val="0"/>
                        </a:spcBef>
                        <a:spcAft>
                          <a:spcPct val="0"/>
                        </a:spcAft>
                      </a:pPr>
                      <a:r>
                        <a:rPr lang="en-US" sz="2800" b="1" kern="1200">
                          <a:gradFill>
                            <a:gsLst>
                              <a:gs pos="0">
                                <a:srgbClr val="FFFFFF"/>
                              </a:gs>
                              <a:gs pos="100000">
                                <a:srgbClr val="FFFFFF"/>
                              </a:gs>
                            </a:gsLst>
                            <a:lin ang="5400000" scaled="0"/>
                          </a:gradFill>
                          <a:latin typeface="+mj-lt"/>
                          <a:ea typeface="Segoe UI" pitchFamily="34" charset="0"/>
                          <a:cs typeface="Segoe UI" pitchFamily="34" charset="0"/>
                        </a:rPr>
                        <a:t>Level II</a:t>
                      </a:r>
                    </a:p>
                  </a:txBody>
                  <a:tcPr marL="182880" marR="182880" marT="91440" marB="9144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algn="l" defTabSz="932472" rtl="0" eaLnBrk="1" fontAlgn="base" latinLnBrk="0" hangingPunct="1">
                        <a:lnSpc>
                          <a:spcPct val="90000"/>
                        </a:lnSpc>
                        <a:spcBef>
                          <a:spcPct val="0"/>
                        </a:spcBef>
                        <a:spcAft>
                          <a:spcPct val="0"/>
                        </a:spcAft>
                      </a:pPr>
                      <a:r>
                        <a:rPr lang="en-US" sz="2800" b="1" kern="1200">
                          <a:gradFill>
                            <a:gsLst>
                              <a:gs pos="0">
                                <a:srgbClr val="FFFFFF"/>
                              </a:gs>
                              <a:gs pos="100000">
                                <a:srgbClr val="FFFFFF"/>
                              </a:gs>
                            </a:gsLst>
                            <a:lin ang="5400000" scaled="0"/>
                          </a:gradFill>
                          <a:latin typeface="+mj-lt"/>
                          <a:ea typeface="Segoe UI" pitchFamily="34" charset="0"/>
                          <a:cs typeface="Segoe UI" pitchFamily="34" charset="0"/>
                        </a:rPr>
                        <a:t>Level III</a:t>
                      </a:r>
                    </a:p>
                  </a:txBody>
                  <a:tcPr marL="182880" marR="182880" marT="91440" marB="91440" anchor="ctr">
                    <a:lnL w="9525" cap="flat" cmpd="sng" algn="ctr">
                      <a:solidFill>
                        <a:srgbClr val="FFFFFF"/>
                      </a:solidFill>
                      <a:prstDash val="solid"/>
                      <a:round/>
                      <a:headEnd type="none" w="med" len="med"/>
                      <a:tailEnd type="none" w="med" len="med"/>
                    </a:lnL>
                    <a:lnR w="12700" cmpd="sng">
                      <a:noFill/>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8C00"/>
                    </a:solidFill>
                  </a:tcPr>
                </a:tc>
                <a:extLst>
                  <a:ext uri="{0D108BD9-81ED-4DB2-BD59-A6C34878D82A}">
                    <a16:rowId xmlns:a16="http://schemas.microsoft.com/office/drawing/2014/main" val="10000"/>
                  </a:ext>
                </a:extLst>
              </a:tr>
              <a:tr h="1095699">
                <a:tc>
                  <a:txBody>
                    <a:bodyPr/>
                    <a:lstStyle/>
                    <a:p>
                      <a:r>
                        <a:rPr lang="en-US" sz="1800" kern="1200">
                          <a:solidFill>
                            <a:schemeClr val="dk1"/>
                          </a:solidFill>
                          <a:latin typeface="+mn-lt"/>
                          <a:ea typeface="+mn-ea"/>
                          <a:cs typeface="+mn-cs"/>
                        </a:rPr>
                        <a:t>120V AC</a:t>
                      </a:r>
                    </a:p>
                    <a:p>
                      <a:r>
                        <a:rPr lang="en-US" sz="1800" kern="1200">
                          <a:solidFill>
                            <a:schemeClr val="dk1"/>
                          </a:solidFill>
                          <a:latin typeface="+mn-lt"/>
                          <a:ea typeface="+mn-ea"/>
                          <a:cs typeface="+mn-cs"/>
                        </a:rPr>
                        <a:t>15-20-amp</a:t>
                      </a:r>
                      <a:r>
                        <a:rPr lang="en-US" sz="1800" kern="1200" baseline="0">
                          <a:solidFill>
                            <a:schemeClr val="dk1"/>
                          </a:solidFill>
                          <a:latin typeface="+mn-lt"/>
                          <a:ea typeface="+mn-ea"/>
                          <a:cs typeface="+mn-cs"/>
                        </a:rPr>
                        <a:t> dedicated circuit</a:t>
                      </a:r>
                      <a:endParaRPr lang="en-US" sz="1800" kern="1200">
                        <a:solidFill>
                          <a:schemeClr val="dk1"/>
                        </a:solidFill>
                        <a:latin typeface="+mn-lt"/>
                        <a:ea typeface="+mn-ea"/>
                        <a:cs typeface="+mn-cs"/>
                      </a:endParaRPr>
                    </a:p>
                    <a:p>
                      <a:r>
                        <a:rPr lang="en-US" sz="1800" kern="1200" baseline="0">
                          <a:solidFill>
                            <a:schemeClr val="dk1"/>
                          </a:solidFill>
                          <a:latin typeface="+mn-lt"/>
                          <a:ea typeface="+mn-ea"/>
                          <a:cs typeface="+mn-cs"/>
                        </a:rPr>
                        <a:t>Trickle Charge</a:t>
                      </a:r>
                    </a:p>
                  </a:txBody>
                  <a:tcPr marL="182880" marR="182880" marT="91440" marB="9144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240V AC</a:t>
                      </a:r>
                    </a:p>
                    <a:p>
                      <a:pPr marL="0" marR="0" indent="0" algn="l" defTabSz="932742"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20-100-amp dedicated</a:t>
                      </a:r>
                      <a:r>
                        <a:rPr lang="en-US" sz="1800" kern="1200" baseline="0" dirty="0">
                          <a:solidFill>
                            <a:schemeClr val="dk1"/>
                          </a:solidFill>
                          <a:latin typeface="+mn-lt"/>
                          <a:ea typeface="+mn-ea"/>
                          <a:cs typeface="+mn-cs"/>
                        </a:rPr>
                        <a:t> circuit</a:t>
                      </a:r>
                      <a:endParaRPr lang="en-US" sz="1800" kern="1200" dirty="0">
                        <a:solidFill>
                          <a:schemeClr val="dk1"/>
                        </a:solidFill>
                        <a:latin typeface="+mn-lt"/>
                        <a:ea typeface="+mn-ea"/>
                        <a:cs typeface="+mn-cs"/>
                      </a:endParaRPr>
                    </a:p>
                    <a:p>
                      <a:pPr marL="0" marR="0" indent="0" algn="l" defTabSz="932742"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4-8 hours to charge</a:t>
                      </a:r>
                    </a:p>
                  </a:txBody>
                  <a:tcPr marL="182880" marR="182880" marT="91440" marB="9144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800" kern="1200">
                          <a:solidFill>
                            <a:schemeClr val="dk1"/>
                          </a:solidFill>
                          <a:latin typeface="+mn-lt"/>
                          <a:ea typeface="+mn-ea"/>
                          <a:cs typeface="+mn-cs"/>
                        </a:rPr>
                        <a:t>480V DC</a:t>
                      </a:r>
                    </a:p>
                    <a:p>
                      <a:pPr marL="0" marR="0" indent="0" algn="l" defTabSz="932742" rtl="0" eaLnBrk="1" fontAlgn="auto" latinLnBrk="0" hangingPunct="1">
                        <a:lnSpc>
                          <a:spcPct val="100000"/>
                        </a:lnSpc>
                        <a:spcBef>
                          <a:spcPts val="0"/>
                        </a:spcBef>
                        <a:spcAft>
                          <a:spcPts val="0"/>
                        </a:spcAft>
                        <a:buClrTx/>
                        <a:buSzTx/>
                        <a:buFontTx/>
                        <a:buNone/>
                        <a:tabLst/>
                        <a:defRPr/>
                      </a:pPr>
                      <a:r>
                        <a:rPr lang="en-US" sz="1800" kern="1200">
                          <a:solidFill>
                            <a:schemeClr val="dk1"/>
                          </a:solidFill>
                          <a:latin typeface="+mn-lt"/>
                          <a:ea typeface="+mn-ea"/>
                          <a:cs typeface="+mn-cs"/>
                        </a:rPr>
                        <a:t>140-1,000 amps</a:t>
                      </a:r>
                    </a:p>
                    <a:p>
                      <a:pPr marL="0" marR="0" indent="0" algn="l" defTabSz="932742" rtl="0" eaLnBrk="1" fontAlgn="auto" latinLnBrk="0" hangingPunct="1">
                        <a:lnSpc>
                          <a:spcPct val="100000"/>
                        </a:lnSpc>
                        <a:spcBef>
                          <a:spcPts val="0"/>
                        </a:spcBef>
                        <a:spcAft>
                          <a:spcPts val="0"/>
                        </a:spcAft>
                        <a:buClrTx/>
                        <a:buSzTx/>
                        <a:buFontTx/>
                        <a:buNone/>
                        <a:tabLst/>
                        <a:defRPr/>
                      </a:pPr>
                      <a:r>
                        <a:rPr lang="en-US" sz="1800" kern="1200">
                          <a:solidFill>
                            <a:schemeClr val="dk1"/>
                          </a:solidFill>
                          <a:latin typeface="+mn-lt"/>
                          <a:ea typeface="+mn-ea"/>
                          <a:cs typeface="+mn-cs"/>
                        </a:rPr>
                        <a:t>20-50 minutes to charge</a:t>
                      </a:r>
                    </a:p>
                  </a:txBody>
                  <a:tcPr marL="182880" marR="182880" marT="91440" marB="9144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extLst>
                  <a:ext uri="{0D108BD9-81ED-4DB2-BD59-A6C34878D82A}">
                    <a16:rowId xmlns:a16="http://schemas.microsoft.com/office/drawing/2014/main" val="10001"/>
                  </a:ext>
                </a:extLst>
              </a:tr>
              <a:tr h="729927">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800" kern="1200">
                          <a:solidFill>
                            <a:schemeClr val="dk1"/>
                          </a:solidFill>
                          <a:latin typeface="+mn-lt"/>
                          <a:ea typeface="+mn-ea"/>
                          <a:cs typeface="+mn-cs"/>
                        </a:rPr>
                        <a:t>Common in single family garages</a:t>
                      </a:r>
                    </a:p>
                  </a:txBody>
                  <a:tcPr marL="182880" marR="182880" marT="91440" marB="9144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800" kern="1200">
                          <a:solidFill>
                            <a:schemeClr val="dk1"/>
                          </a:solidFill>
                          <a:latin typeface="+mn-lt"/>
                          <a:ea typeface="+mn-ea"/>
                          <a:cs typeface="+mn-cs"/>
                        </a:rPr>
                        <a:t>Modern choice for charging</a:t>
                      </a:r>
                    </a:p>
                    <a:p>
                      <a:pPr marL="0" marR="0" indent="0" algn="l" defTabSz="932742" rtl="0" eaLnBrk="1" fontAlgn="auto" latinLnBrk="0" hangingPunct="1">
                        <a:lnSpc>
                          <a:spcPct val="100000"/>
                        </a:lnSpc>
                        <a:spcBef>
                          <a:spcPts val="0"/>
                        </a:spcBef>
                        <a:spcAft>
                          <a:spcPts val="0"/>
                        </a:spcAft>
                        <a:buClrTx/>
                        <a:buSzTx/>
                        <a:buFontTx/>
                        <a:buNone/>
                        <a:tabLst/>
                        <a:defRPr/>
                      </a:pPr>
                      <a:r>
                        <a:rPr lang="en-US" sz="1800" b="1" kern="1200">
                          <a:solidFill>
                            <a:schemeClr val="dk1"/>
                          </a:solidFill>
                          <a:latin typeface="+mn-lt"/>
                          <a:ea typeface="+mn-ea"/>
                          <a:cs typeface="+mn-cs"/>
                        </a:rPr>
                        <a:t>Focus of this briefing</a:t>
                      </a:r>
                    </a:p>
                  </a:txBody>
                  <a:tcPr marL="182880" marR="182880" marT="91440" marB="9144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r>
                        <a:rPr lang="en-US" sz="1800" kern="1200">
                          <a:solidFill>
                            <a:schemeClr val="dk1"/>
                          </a:solidFill>
                          <a:latin typeface="+mn-lt"/>
                          <a:ea typeface="+mn-ea"/>
                          <a:cs typeface="+mn-cs"/>
                        </a:rPr>
                        <a:t>Specialized electrical infrastructure</a:t>
                      </a:r>
                    </a:p>
                    <a:p>
                      <a:r>
                        <a:rPr lang="en-US" sz="1800" kern="1200">
                          <a:solidFill>
                            <a:schemeClr val="dk1"/>
                          </a:solidFill>
                          <a:latin typeface="+mn-lt"/>
                          <a:ea typeface="+mn-ea"/>
                          <a:cs typeface="+mn-cs"/>
                        </a:rPr>
                        <a:t>Not all EVs accept all DC chargers</a:t>
                      </a:r>
                    </a:p>
                  </a:txBody>
                  <a:tcPr marL="182880" marR="182880" marT="91440" marB="9144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extLst>
                  <a:ext uri="{0D108BD9-81ED-4DB2-BD59-A6C34878D82A}">
                    <a16:rowId xmlns:a16="http://schemas.microsoft.com/office/drawing/2014/main" val="10002"/>
                  </a:ext>
                </a:extLst>
              </a:tr>
              <a:tr h="1463040">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800" kern="1200">
                          <a:solidFill>
                            <a:schemeClr val="dk1"/>
                          </a:solidFill>
                          <a:latin typeface="+mn-lt"/>
                          <a:ea typeface="+mn-ea"/>
                          <a:cs typeface="+mn-cs"/>
                        </a:rPr>
                        <a:t>NEMA 5-15 Wall Outlet</a:t>
                      </a:r>
                    </a:p>
                    <a:p>
                      <a:pPr marL="0" marR="0" indent="0" algn="l" defTabSz="932742" rtl="0" eaLnBrk="1" fontAlgn="auto" latinLnBrk="0" hangingPunct="1">
                        <a:lnSpc>
                          <a:spcPct val="100000"/>
                        </a:lnSpc>
                        <a:spcBef>
                          <a:spcPts val="0"/>
                        </a:spcBef>
                        <a:spcAft>
                          <a:spcPts val="0"/>
                        </a:spcAft>
                        <a:buClrTx/>
                        <a:buSzTx/>
                        <a:buFontTx/>
                        <a:buNone/>
                        <a:tabLst/>
                        <a:defRPr/>
                      </a:pPr>
                      <a:r>
                        <a:rPr lang="en-US" sz="1800" kern="1200">
                          <a:solidFill>
                            <a:schemeClr val="dk1"/>
                          </a:solidFill>
                          <a:latin typeface="+mn-lt"/>
                          <a:ea typeface="+mn-ea"/>
                          <a:cs typeface="+mn-cs"/>
                        </a:rPr>
                        <a:t>NEMA 5-20 Wall Outlet </a:t>
                      </a:r>
                    </a:p>
                  </a:txBody>
                  <a:tcPr marL="182880" marR="182880" marT="91440" marB="9144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800" b="0" kern="1200">
                          <a:solidFill>
                            <a:schemeClr val="dk1"/>
                          </a:solidFill>
                          <a:latin typeface="+mn-lt"/>
                          <a:ea typeface="+mn-ea"/>
                          <a:cs typeface="+mn-cs"/>
                        </a:rPr>
                        <a:t>NEMA 14-50 Wall Outlet</a:t>
                      </a:r>
                    </a:p>
                    <a:p>
                      <a:pPr marL="0" marR="0" lvl="0" indent="0" algn="l" defTabSz="932742" rtl="0" eaLnBrk="1" fontAlgn="auto" latinLnBrk="0" hangingPunct="1">
                        <a:lnSpc>
                          <a:spcPct val="100000"/>
                        </a:lnSpc>
                        <a:spcBef>
                          <a:spcPts val="0"/>
                        </a:spcBef>
                        <a:spcAft>
                          <a:spcPts val="0"/>
                        </a:spcAft>
                        <a:buClrTx/>
                        <a:buSzTx/>
                        <a:buFontTx/>
                        <a:buNone/>
                        <a:tabLst/>
                        <a:defRPr/>
                      </a:pPr>
                      <a:r>
                        <a:rPr lang="en-US" sz="1800" b="0" kern="1200">
                          <a:solidFill>
                            <a:schemeClr val="dk1"/>
                          </a:solidFill>
                          <a:latin typeface="+mn-lt"/>
                          <a:ea typeface="+mn-ea"/>
                          <a:cs typeface="+mn-cs"/>
                        </a:rPr>
                        <a:t>Clipper Creek EVSE</a:t>
                      </a:r>
                    </a:p>
                    <a:p>
                      <a:pPr marL="0" marR="0" lvl="0" indent="0" algn="l" defTabSz="932742" rtl="0" eaLnBrk="1" fontAlgn="auto" latinLnBrk="0" hangingPunct="1">
                        <a:lnSpc>
                          <a:spcPct val="100000"/>
                        </a:lnSpc>
                        <a:spcBef>
                          <a:spcPts val="0"/>
                        </a:spcBef>
                        <a:spcAft>
                          <a:spcPts val="0"/>
                        </a:spcAft>
                        <a:buClrTx/>
                        <a:buSzTx/>
                        <a:buFontTx/>
                        <a:buNone/>
                        <a:tabLst/>
                        <a:defRPr/>
                      </a:pPr>
                      <a:r>
                        <a:rPr lang="en-US" sz="1800" b="0" kern="1200">
                          <a:solidFill>
                            <a:schemeClr val="dk1"/>
                          </a:solidFill>
                          <a:latin typeface="+mn-lt"/>
                          <a:ea typeface="+mn-ea"/>
                          <a:cs typeface="+mn-cs"/>
                        </a:rPr>
                        <a:t>ChargePoint EVSE</a:t>
                      </a:r>
                    </a:p>
                    <a:p>
                      <a:pPr marL="0" marR="0" lvl="0" indent="0" algn="l" defTabSz="932742" rtl="0" eaLnBrk="1" fontAlgn="auto" latinLnBrk="0" hangingPunct="1">
                        <a:lnSpc>
                          <a:spcPct val="100000"/>
                        </a:lnSpc>
                        <a:spcBef>
                          <a:spcPts val="0"/>
                        </a:spcBef>
                        <a:spcAft>
                          <a:spcPts val="0"/>
                        </a:spcAft>
                        <a:buClrTx/>
                        <a:buSzTx/>
                        <a:buFontTx/>
                        <a:buNone/>
                        <a:tabLst/>
                        <a:defRPr/>
                      </a:pPr>
                      <a:r>
                        <a:rPr lang="en-US" sz="1800" b="0" kern="1200">
                          <a:solidFill>
                            <a:schemeClr val="dk1"/>
                          </a:solidFill>
                          <a:latin typeface="+mn-lt"/>
                          <a:ea typeface="+mn-ea"/>
                          <a:cs typeface="+mn-cs"/>
                        </a:rPr>
                        <a:t>Tesla Wall Connector EVSE</a:t>
                      </a:r>
                    </a:p>
                    <a:p>
                      <a:pPr marL="0" marR="0" indent="0" algn="l" defTabSz="932742" rtl="0" eaLnBrk="1" fontAlgn="auto" latinLnBrk="0" hangingPunct="1">
                        <a:lnSpc>
                          <a:spcPct val="100000"/>
                        </a:lnSpc>
                        <a:spcBef>
                          <a:spcPts val="0"/>
                        </a:spcBef>
                        <a:spcAft>
                          <a:spcPts val="0"/>
                        </a:spcAft>
                        <a:buClrTx/>
                        <a:buSzTx/>
                        <a:buFontTx/>
                        <a:buNone/>
                        <a:tabLst/>
                        <a:defRPr/>
                      </a:pPr>
                      <a:endParaRPr lang="en-US" sz="1800" b="1" kern="1200">
                        <a:solidFill>
                          <a:schemeClr val="dk1"/>
                        </a:solidFill>
                        <a:latin typeface="+mn-lt"/>
                        <a:ea typeface="+mn-ea"/>
                        <a:cs typeface="+mn-cs"/>
                      </a:endParaRPr>
                    </a:p>
                  </a:txBody>
                  <a:tcPr marL="182880" marR="182880" marT="91440" marB="9144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r>
                        <a:rPr lang="en-US" sz="1800" kern="1200">
                          <a:solidFill>
                            <a:schemeClr val="dk1"/>
                          </a:solidFill>
                          <a:latin typeface="+mn-lt"/>
                          <a:ea typeface="+mn-ea"/>
                          <a:cs typeface="+mn-cs"/>
                        </a:rPr>
                        <a:t>CHAdeMO</a:t>
                      </a:r>
                    </a:p>
                    <a:p>
                      <a:r>
                        <a:rPr lang="en-US" sz="1800" kern="1200">
                          <a:solidFill>
                            <a:schemeClr val="dk1"/>
                          </a:solidFill>
                          <a:latin typeface="+mn-lt"/>
                          <a:ea typeface="+mn-ea"/>
                          <a:cs typeface="+mn-cs"/>
                        </a:rPr>
                        <a:t>Combined Charging System (CCS)</a:t>
                      </a:r>
                    </a:p>
                  </a:txBody>
                  <a:tcPr marL="182880" marR="182880" marT="91440" marB="9144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extLst>
                  <a:ext uri="{0D108BD9-81ED-4DB2-BD59-A6C34878D82A}">
                    <a16:rowId xmlns:a16="http://schemas.microsoft.com/office/drawing/2014/main" val="1427468491"/>
                  </a:ext>
                </a:extLst>
              </a:tr>
              <a:tr h="1463040">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endParaRPr lang="en-US" sz="1800" kern="1200">
                        <a:solidFill>
                          <a:schemeClr val="dk1"/>
                        </a:solidFill>
                        <a:latin typeface="+mn-lt"/>
                        <a:ea typeface="+mn-ea"/>
                        <a:cs typeface="+mn-cs"/>
                      </a:endParaRPr>
                    </a:p>
                  </a:txBody>
                  <a:tcPr marL="182880" marR="182880" marT="91440" marB="9144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800" b="0" kern="1200">
                          <a:solidFill>
                            <a:schemeClr val="dk1"/>
                          </a:solidFill>
                          <a:latin typeface="+mn-lt"/>
                          <a:ea typeface="+mn-ea"/>
                          <a:cs typeface="+mn-cs"/>
                        </a:rPr>
                        <a:t>ChargePoint Network</a:t>
                      </a:r>
                    </a:p>
                    <a:p>
                      <a:pPr marL="0" marR="0" indent="0" algn="l" defTabSz="932742" rtl="0" eaLnBrk="1" fontAlgn="auto" latinLnBrk="0" hangingPunct="1">
                        <a:lnSpc>
                          <a:spcPct val="100000"/>
                        </a:lnSpc>
                        <a:spcBef>
                          <a:spcPts val="0"/>
                        </a:spcBef>
                        <a:spcAft>
                          <a:spcPts val="0"/>
                        </a:spcAft>
                        <a:buClrTx/>
                        <a:buSzTx/>
                        <a:buFontTx/>
                        <a:buNone/>
                        <a:tabLst/>
                        <a:defRPr/>
                      </a:pPr>
                      <a:r>
                        <a:rPr lang="en-US" sz="1800" b="0" kern="1200" err="1">
                          <a:solidFill>
                            <a:schemeClr val="dk1"/>
                          </a:solidFill>
                          <a:latin typeface="+mn-lt"/>
                          <a:ea typeface="+mn-ea"/>
                          <a:cs typeface="+mn-cs"/>
                        </a:rPr>
                        <a:t>EVgo</a:t>
                      </a:r>
                      <a:r>
                        <a:rPr lang="en-US" sz="1800" b="0" kern="1200">
                          <a:solidFill>
                            <a:schemeClr val="dk1"/>
                          </a:solidFill>
                          <a:latin typeface="+mn-lt"/>
                          <a:ea typeface="+mn-ea"/>
                          <a:cs typeface="+mn-cs"/>
                        </a:rPr>
                        <a:t> Network</a:t>
                      </a:r>
                    </a:p>
                    <a:p>
                      <a:pPr marL="0" marR="0" lvl="0" indent="0" algn="l" defTabSz="932742" rtl="0" eaLnBrk="1" fontAlgn="auto" latinLnBrk="0" hangingPunct="1">
                        <a:lnSpc>
                          <a:spcPct val="100000"/>
                        </a:lnSpc>
                        <a:spcBef>
                          <a:spcPts val="0"/>
                        </a:spcBef>
                        <a:spcAft>
                          <a:spcPts val="0"/>
                        </a:spcAft>
                        <a:buClrTx/>
                        <a:buSzTx/>
                        <a:buFontTx/>
                        <a:buNone/>
                        <a:tabLst/>
                        <a:defRPr/>
                      </a:pPr>
                      <a:r>
                        <a:rPr lang="en-US" sz="1800" b="0" kern="1200">
                          <a:solidFill>
                            <a:schemeClr val="dk1"/>
                          </a:solidFill>
                          <a:latin typeface="+mn-lt"/>
                          <a:ea typeface="+mn-ea"/>
                          <a:cs typeface="+mn-cs"/>
                        </a:rPr>
                        <a:t>J1772 charging stations</a:t>
                      </a:r>
                    </a:p>
                    <a:p>
                      <a:pPr marL="0" marR="0" indent="0" algn="l" defTabSz="932742" rtl="0" eaLnBrk="1" fontAlgn="auto" latinLnBrk="0" hangingPunct="1">
                        <a:lnSpc>
                          <a:spcPct val="100000"/>
                        </a:lnSpc>
                        <a:spcBef>
                          <a:spcPts val="0"/>
                        </a:spcBef>
                        <a:spcAft>
                          <a:spcPts val="0"/>
                        </a:spcAft>
                        <a:buClrTx/>
                        <a:buSzTx/>
                        <a:buFontTx/>
                        <a:buNone/>
                        <a:tabLst/>
                        <a:defRPr/>
                      </a:pPr>
                      <a:r>
                        <a:rPr lang="en-US" sz="1800" b="0" kern="1200">
                          <a:solidFill>
                            <a:schemeClr val="dk1"/>
                          </a:solidFill>
                          <a:latin typeface="+mn-lt"/>
                          <a:ea typeface="+mn-ea"/>
                          <a:cs typeface="+mn-cs"/>
                        </a:rPr>
                        <a:t>Tesla Destination Chargers</a:t>
                      </a:r>
                      <a:endParaRPr lang="en-US" sz="1800" b="1" kern="1200">
                        <a:solidFill>
                          <a:schemeClr val="dk1"/>
                        </a:solidFill>
                        <a:latin typeface="+mn-lt"/>
                        <a:ea typeface="+mn-ea"/>
                        <a:cs typeface="+mn-cs"/>
                      </a:endParaRPr>
                    </a:p>
                  </a:txBody>
                  <a:tcPr marL="182880" marR="182880" marT="91440" marB="9144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800" kern="1200" dirty="0" err="1">
                          <a:solidFill>
                            <a:schemeClr val="dk1"/>
                          </a:solidFill>
                          <a:latin typeface="+mn-lt"/>
                          <a:ea typeface="+mn-ea"/>
                          <a:cs typeface="+mn-cs"/>
                        </a:rPr>
                        <a:t>EVgo</a:t>
                      </a:r>
                      <a:r>
                        <a:rPr lang="en-US" sz="1800" kern="1200" dirty="0">
                          <a:solidFill>
                            <a:schemeClr val="dk1"/>
                          </a:solidFill>
                          <a:latin typeface="+mn-lt"/>
                          <a:ea typeface="+mn-ea"/>
                          <a:cs typeface="+mn-cs"/>
                        </a:rPr>
                        <a:t> DC Network</a:t>
                      </a:r>
                    </a:p>
                    <a:p>
                      <a:pPr marL="0" marR="0" lvl="0" indent="0" algn="l" defTabSz="932742" rtl="0" eaLnBrk="1" fontAlgn="auto" latinLnBrk="0" hangingPunct="1">
                        <a:lnSpc>
                          <a:spcPct val="100000"/>
                        </a:lnSpc>
                        <a:spcBef>
                          <a:spcPts val="0"/>
                        </a:spcBef>
                        <a:spcAft>
                          <a:spcPts val="0"/>
                        </a:spcAft>
                        <a:buClrTx/>
                        <a:buSzTx/>
                        <a:buFontTx/>
                        <a:buNone/>
                        <a:tabLst/>
                        <a:defRPr/>
                      </a:pPr>
                      <a:r>
                        <a:rPr lang="en-US" sz="1800" kern="1200" dirty="0" err="1">
                          <a:solidFill>
                            <a:schemeClr val="dk1"/>
                          </a:solidFill>
                          <a:latin typeface="+mn-lt"/>
                          <a:ea typeface="+mn-ea"/>
                          <a:cs typeface="+mn-cs"/>
                        </a:rPr>
                        <a:t>Electricy</a:t>
                      </a:r>
                      <a:r>
                        <a:rPr lang="en-US" sz="1800" kern="1200" dirty="0">
                          <a:solidFill>
                            <a:schemeClr val="dk1"/>
                          </a:solidFill>
                          <a:latin typeface="+mn-lt"/>
                          <a:ea typeface="+mn-ea"/>
                          <a:cs typeface="+mn-cs"/>
                        </a:rPr>
                        <a:t> America DC</a:t>
                      </a:r>
                    </a:p>
                    <a:p>
                      <a:pPr marL="0" marR="0" lvl="0" indent="0" algn="l" defTabSz="932742"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Tesla Supercharger</a:t>
                      </a:r>
                    </a:p>
                    <a:p>
                      <a:endParaRPr lang="en-US" sz="1800" kern="1200" dirty="0">
                        <a:solidFill>
                          <a:schemeClr val="dk1"/>
                        </a:solidFill>
                        <a:latin typeface="+mn-lt"/>
                        <a:ea typeface="+mn-ea"/>
                        <a:cs typeface="+mn-cs"/>
                      </a:endParaRPr>
                    </a:p>
                  </a:txBody>
                  <a:tcPr marL="182880" marR="182880" marT="91440" marB="9144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extLst>
                  <a:ext uri="{0D108BD9-81ED-4DB2-BD59-A6C34878D82A}">
                    <a16:rowId xmlns:a16="http://schemas.microsoft.com/office/drawing/2014/main" val="2187198478"/>
                  </a:ext>
                </a:extLst>
              </a:tr>
            </a:tbl>
          </a:graphicData>
        </a:graphic>
      </p:graphicFrame>
    </p:spTree>
    <p:extLst>
      <p:ext uri="{BB962C8B-B14F-4D97-AF65-F5344CB8AC3E}">
        <p14:creationId xmlns:p14="http://schemas.microsoft.com/office/powerpoint/2010/main" val="2107482801"/>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738664"/>
          </a:xfrm>
        </p:spPr>
        <p:txBody>
          <a:bodyPr/>
          <a:lstStyle/>
          <a:p>
            <a:r>
              <a:rPr lang="en-US" err="1"/>
              <a:t>xz</a:t>
            </a:r>
            <a:endParaRPr lang="en-US"/>
          </a:p>
        </p:txBody>
      </p:sp>
      <p:pic>
        <p:nvPicPr>
          <p:cNvPr id="5" name="Picture 4" descr="A picture containing indoor, black, monitor&#10;&#10;Description automatically generated">
            <a:extLst>
              <a:ext uri="{FF2B5EF4-FFF2-40B4-BE49-F238E27FC236}">
                <a16:creationId xmlns:a16="http://schemas.microsoft.com/office/drawing/2014/main" id="{02317D2F-C146-8149-ACD6-1059CA407E88}"/>
              </a:ext>
            </a:extLst>
          </p:cNvPr>
          <p:cNvPicPr>
            <a:picLocks noChangeAspect="1"/>
          </p:cNvPicPr>
          <p:nvPr/>
        </p:nvPicPr>
        <p:blipFill>
          <a:blip r:embed="rId3"/>
          <a:stretch>
            <a:fillRect/>
          </a:stretch>
        </p:blipFill>
        <p:spPr>
          <a:xfrm>
            <a:off x="0" y="-1440444"/>
            <a:ext cx="12436475" cy="9327357"/>
          </a:xfrm>
          <a:prstGeom prst="rect">
            <a:avLst/>
          </a:prstGeom>
        </p:spPr>
      </p:pic>
      <p:sp>
        <p:nvSpPr>
          <p:cNvPr id="3" name="Rectangle 2">
            <a:extLst>
              <a:ext uri="{FF2B5EF4-FFF2-40B4-BE49-F238E27FC236}">
                <a16:creationId xmlns:a16="http://schemas.microsoft.com/office/drawing/2014/main" id="{18FF1404-1EE4-4099-AA13-D17F500BD712}"/>
              </a:ext>
            </a:extLst>
          </p:cNvPr>
          <p:cNvSpPr/>
          <p:nvPr/>
        </p:nvSpPr>
        <p:spPr bwMode="auto">
          <a:xfrm>
            <a:off x="1" y="-1440444"/>
            <a:ext cx="5578164" cy="932735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4" name="Picture 3" descr="A screen shot of a smart phone&#10;&#10;Description automatically generated">
            <a:extLst>
              <a:ext uri="{FF2B5EF4-FFF2-40B4-BE49-F238E27FC236}">
                <a16:creationId xmlns:a16="http://schemas.microsoft.com/office/drawing/2014/main" id="{02EDD725-EFE0-4479-8CF1-9F556E5AED7C}"/>
              </a:ext>
            </a:extLst>
          </p:cNvPr>
          <p:cNvPicPr>
            <a:picLocks noChangeAspect="1"/>
          </p:cNvPicPr>
          <p:nvPr/>
        </p:nvPicPr>
        <p:blipFill>
          <a:blip r:embed="rId4"/>
          <a:stretch>
            <a:fillRect/>
          </a:stretch>
        </p:blipFill>
        <p:spPr>
          <a:xfrm>
            <a:off x="1006214" y="892388"/>
            <a:ext cx="3234431" cy="6994525"/>
          </a:xfrm>
          <a:prstGeom prst="rect">
            <a:avLst/>
          </a:prstGeom>
        </p:spPr>
      </p:pic>
      <p:sp>
        <p:nvSpPr>
          <p:cNvPr id="6" name="TextBox 5">
            <a:extLst>
              <a:ext uri="{FF2B5EF4-FFF2-40B4-BE49-F238E27FC236}">
                <a16:creationId xmlns:a16="http://schemas.microsoft.com/office/drawing/2014/main" id="{ED1A1C2D-7BC8-437B-8851-7C839ED2CCEF}"/>
              </a:ext>
            </a:extLst>
          </p:cNvPr>
          <p:cNvSpPr txBox="1"/>
          <p:nvPr/>
        </p:nvSpPr>
        <p:spPr>
          <a:xfrm>
            <a:off x="823336" y="-1268597"/>
            <a:ext cx="4389458" cy="1258806"/>
          </a:xfrm>
          <a:prstGeom prst="rect">
            <a:avLst/>
          </a:prstGeom>
          <a:noFill/>
        </p:spPr>
        <p:txBody>
          <a:bodyPr wrap="square" lIns="182880" tIns="146304" rIns="182880" bIns="146304" rtlCol="0">
            <a:spAutoFit/>
          </a:bodyPr>
          <a:lstStyle/>
          <a:p>
            <a:pPr>
              <a:lnSpc>
                <a:spcPct val="90000"/>
              </a:lnSpc>
              <a:spcAft>
                <a:spcPts val="600"/>
              </a:spcAft>
            </a:pPr>
            <a:r>
              <a:rPr lang="en-US" sz="1600" dirty="0">
                <a:gradFill>
                  <a:gsLst>
                    <a:gs pos="2917">
                      <a:schemeClr val="tx1"/>
                    </a:gs>
                    <a:gs pos="30000">
                      <a:schemeClr val="tx1"/>
                    </a:gs>
                  </a:gsLst>
                  <a:lin ang="5400000" scaled="0"/>
                </a:gradFill>
              </a:rPr>
              <a:t>Right: Tesla Model 3 screen during charge</a:t>
            </a:r>
          </a:p>
          <a:p>
            <a:pPr>
              <a:lnSpc>
                <a:spcPct val="90000"/>
              </a:lnSpc>
              <a:spcAft>
                <a:spcPts val="600"/>
              </a:spcAft>
            </a:pPr>
            <a:r>
              <a:rPr lang="en-US" sz="1600" dirty="0">
                <a:gradFill>
                  <a:gsLst>
                    <a:gs pos="2917">
                      <a:schemeClr val="tx1"/>
                    </a:gs>
                    <a:gs pos="30000">
                      <a:schemeClr val="tx1"/>
                    </a:gs>
                  </a:gsLst>
                  <a:lin ang="5400000" scaled="0"/>
                </a:gradFill>
              </a:rPr>
              <a:t>Bottom: Tesla iPhone app (shows charge status, sends a text message when charging finishes)</a:t>
            </a:r>
          </a:p>
        </p:txBody>
      </p:sp>
    </p:spTree>
    <p:extLst>
      <p:ext uri="{BB962C8B-B14F-4D97-AF65-F5344CB8AC3E}">
        <p14:creationId xmlns:p14="http://schemas.microsoft.com/office/powerpoint/2010/main" val="3892332337"/>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6817F-0EC9-8744-BB68-BE701A2D6056}"/>
              </a:ext>
            </a:extLst>
          </p:cNvPr>
          <p:cNvSpPr>
            <a:spLocks noGrp="1"/>
          </p:cNvSpPr>
          <p:nvPr>
            <p:ph type="title"/>
          </p:nvPr>
        </p:nvSpPr>
        <p:spPr/>
        <p:txBody>
          <a:bodyPr/>
          <a:lstStyle/>
          <a:p>
            <a:r>
              <a:rPr lang="en-US" sz="6600" dirty="0"/>
              <a:t>Workplace / charging on the go</a:t>
            </a:r>
          </a:p>
        </p:txBody>
      </p:sp>
    </p:spTree>
    <p:extLst>
      <p:ext uri="{BB962C8B-B14F-4D97-AF65-F5344CB8AC3E}">
        <p14:creationId xmlns:p14="http://schemas.microsoft.com/office/powerpoint/2010/main" val="183860737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Goals and outcome</a:t>
            </a:r>
          </a:p>
        </p:txBody>
      </p:sp>
      <p:sp>
        <p:nvSpPr>
          <p:cNvPr id="4" name="Text Placeholder 3"/>
          <p:cNvSpPr>
            <a:spLocks noGrp="1"/>
          </p:cNvSpPr>
          <p:nvPr>
            <p:ph type="body" sz="quarter" idx="10"/>
          </p:nvPr>
        </p:nvSpPr>
        <p:spPr>
          <a:xfrm>
            <a:off x="274639" y="1212849"/>
            <a:ext cx="5486399" cy="5146024"/>
          </a:xfrm>
        </p:spPr>
        <p:txBody>
          <a:bodyPr/>
          <a:lstStyle/>
          <a:p>
            <a:r>
              <a:rPr lang="en-US" dirty="0"/>
              <a:t>Broad understanding of EVs, logistics of charging</a:t>
            </a:r>
          </a:p>
          <a:p>
            <a:r>
              <a:rPr lang="en-US" dirty="0"/>
              <a:t>Awareness of the building’s electrical infrastructure, capacity &amp;  possibilities</a:t>
            </a:r>
          </a:p>
          <a:p>
            <a:r>
              <a:rPr lang="en-US" dirty="0"/>
              <a:t>Tour of garage, amenity and any on-site EVs</a:t>
            </a:r>
            <a:br>
              <a:rPr lang="en-US" dirty="0"/>
            </a:br>
            <a:r>
              <a:rPr lang="en-US" sz="2400" dirty="0"/>
              <a:t>(Tesla Model 3, Nissan Leaf, Chevy Volt)</a:t>
            </a:r>
            <a:endParaRPr lang="en-US" dirty="0"/>
          </a:p>
        </p:txBody>
      </p:sp>
      <p:sp>
        <p:nvSpPr>
          <p:cNvPr id="5" name="Text Placeholder 4"/>
          <p:cNvSpPr>
            <a:spLocks noGrp="1"/>
          </p:cNvSpPr>
          <p:nvPr>
            <p:ph type="body" sz="quarter" idx="11"/>
          </p:nvPr>
        </p:nvSpPr>
        <p:spPr>
          <a:xfrm>
            <a:off x="6675439" y="1212849"/>
            <a:ext cx="5486399" cy="3828740"/>
          </a:xfrm>
        </p:spPr>
        <p:txBody>
          <a:bodyPr/>
          <a:lstStyle/>
          <a:p>
            <a:r>
              <a:rPr lang="en-US"/>
              <a:t>Opportunity for owners to network and express interest, Q&amp;A in forward-looking options</a:t>
            </a:r>
          </a:p>
          <a:p>
            <a:r>
              <a:rPr lang="en-US"/>
              <a:t>Gathering feedback on draft Limited Common EV Charging Policy</a:t>
            </a:r>
          </a:p>
        </p:txBody>
      </p:sp>
    </p:spTree>
    <p:extLst>
      <p:ext uri="{BB962C8B-B14F-4D97-AF65-F5344CB8AC3E}">
        <p14:creationId xmlns:p14="http://schemas.microsoft.com/office/powerpoint/2010/main" val="3379935178"/>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A8207DED-C577-EE4C-A0B4-22FB5E6D1AC6}"/>
              </a:ext>
            </a:extLst>
          </p:cNvPr>
          <p:cNvPicPr>
            <a:picLocks noChangeAspect="1"/>
          </p:cNvPicPr>
          <p:nvPr/>
        </p:nvPicPr>
        <p:blipFill>
          <a:blip r:embed="rId3"/>
          <a:stretch>
            <a:fillRect/>
          </a:stretch>
        </p:blipFill>
        <p:spPr>
          <a:xfrm>
            <a:off x="1408592" y="0"/>
            <a:ext cx="9619290" cy="6994525"/>
          </a:xfrm>
          <a:prstGeom prst="rect">
            <a:avLst/>
          </a:prstGeom>
        </p:spPr>
      </p:pic>
    </p:spTree>
    <p:extLst>
      <p:ext uri="{BB962C8B-B14F-4D97-AF65-F5344CB8AC3E}">
        <p14:creationId xmlns:p14="http://schemas.microsoft.com/office/powerpoint/2010/main" val="3831404175"/>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60F03F23-4BAE-0043-83C6-483AE726E10B}"/>
              </a:ext>
            </a:extLst>
          </p:cNvPr>
          <p:cNvPicPr>
            <a:picLocks noChangeAspect="1"/>
          </p:cNvPicPr>
          <p:nvPr/>
        </p:nvPicPr>
        <p:blipFill>
          <a:blip r:embed="rId3"/>
          <a:stretch>
            <a:fillRect/>
          </a:stretch>
        </p:blipFill>
        <p:spPr>
          <a:xfrm>
            <a:off x="1154861" y="0"/>
            <a:ext cx="10126753" cy="6994525"/>
          </a:xfrm>
          <a:prstGeom prst="rect">
            <a:avLst/>
          </a:prstGeom>
        </p:spPr>
      </p:pic>
    </p:spTree>
    <p:extLst>
      <p:ext uri="{BB962C8B-B14F-4D97-AF65-F5344CB8AC3E}">
        <p14:creationId xmlns:p14="http://schemas.microsoft.com/office/powerpoint/2010/main" val="3136198386"/>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F70497D8-D6F9-3B45-8FFA-2F227FAE1E88}"/>
              </a:ext>
            </a:extLst>
          </p:cNvPr>
          <p:cNvPicPr>
            <a:picLocks noChangeAspect="1"/>
          </p:cNvPicPr>
          <p:nvPr/>
        </p:nvPicPr>
        <p:blipFill>
          <a:blip r:embed="rId3"/>
          <a:stretch>
            <a:fillRect/>
          </a:stretch>
        </p:blipFill>
        <p:spPr>
          <a:xfrm>
            <a:off x="1826405" y="0"/>
            <a:ext cx="8783665" cy="6994525"/>
          </a:xfrm>
          <a:prstGeom prst="rect">
            <a:avLst/>
          </a:prstGeom>
        </p:spPr>
      </p:pic>
    </p:spTree>
    <p:extLst>
      <p:ext uri="{BB962C8B-B14F-4D97-AF65-F5344CB8AC3E}">
        <p14:creationId xmlns:p14="http://schemas.microsoft.com/office/powerpoint/2010/main" val="3060884361"/>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building, ground, floor, indoor&#10;&#10;Description automatically generated">
            <a:extLst>
              <a:ext uri="{FF2B5EF4-FFF2-40B4-BE49-F238E27FC236}">
                <a16:creationId xmlns:a16="http://schemas.microsoft.com/office/drawing/2014/main" id="{7239A299-45D0-5448-9495-2A3FE13FB1AC}"/>
              </a:ext>
            </a:extLst>
          </p:cNvPr>
          <p:cNvPicPr>
            <a:picLocks noChangeAspect="1"/>
          </p:cNvPicPr>
          <p:nvPr/>
        </p:nvPicPr>
        <p:blipFill>
          <a:blip r:embed="rId3"/>
          <a:stretch>
            <a:fillRect/>
          </a:stretch>
        </p:blipFill>
        <p:spPr>
          <a:xfrm>
            <a:off x="-731127" y="-559"/>
            <a:ext cx="9326778" cy="6995084"/>
          </a:xfrm>
          <a:prstGeom prst="rect">
            <a:avLst/>
          </a:prstGeom>
        </p:spPr>
      </p:pic>
      <p:sp>
        <p:nvSpPr>
          <p:cNvPr id="8" name="TextBox 7">
            <a:extLst>
              <a:ext uri="{FF2B5EF4-FFF2-40B4-BE49-F238E27FC236}">
                <a16:creationId xmlns:a16="http://schemas.microsoft.com/office/drawing/2014/main" id="{E495B82C-F2BA-134C-9C01-D62B88976B6B}"/>
              </a:ext>
            </a:extLst>
          </p:cNvPr>
          <p:cNvSpPr txBox="1"/>
          <p:nvPr/>
        </p:nvSpPr>
        <p:spPr>
          <a:xfrm>
            <a:off x="8687089" y="4594530"/>
            <a:ext cx="3749385" cy="2043636"/>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UW</a:t>
            </a:r>
          </a:p>
          <a:p>
            <a:pPr>
              <a:lnSpc>
                <a:spcPct val="90000"/>
              </a:lnSpc>
              <a:spcAft>
                <a:spcPts val="600"/>
              </a:spcAft>
            </a:pPr>
            <a:r>
              <a:rPr lang="en-US" sz="2000" dirty="0">
                <a:gradFill>
                  <a:gsLst>
                    <a:gs pos="2917">
                      <a:schemeClr val="tx1"/>
                    </a:gs>
                    <a:gs pos="30000">
                      <a:schemeClr val="tx1"/>
                    </a:gs>
                  </a:gsLst>
                  <a:lin ang="5400000" scaled="0"/>
                </a:gradFill>
              </a:rPr>
              <a:t>Free / Varies</a:t>
            </a:r>
          </a:p>
          <a:p>
            <a:pPr>
              <a:lnSpc>
                <a:spcPct val="90000"/>
              </a:lnSpc>
              <a:spcAft>
                <a:spcPts val="600"/>
              </a:spcAft>
            </a:pPr>
            <a:r>
              <a:rPr lang="en-US" sz="2000" dirty="0">
                <a:gradFill>
                  <a:gsLst>
                    <a:gs pos="2917">
                      <a:schemeClr val="tx1"/>
                    </a:gs>
                    <a:gs pos="30000">
                      <a:schemeClr val="tx1"/>
                    </a:gs>
                  </a:gsLst>
                  <a:lin ang="5400000" scaled="0"/>
                </a:gradFill>
              </a:rPr>
              <a:t>ChargePoint network</a:t>
            </a:r>
          </a:p>
          <a:p>
            <a:pPr>
              <a:lnSpc>
                <a:spcPct val="90000"/>
              </a:lnSpc>
              <a:spcAft>
                <a:spcPts val="600"/>
              </a:spcAft>
            </a:pPr>
            <a:r>
              <a:rPr lang="en-US" sz="2000" dirty="0">
                <a:gradFill>
                  <a:gsLst>
                    <a:gs pos="2917">
                      <a:schemeClr val="tx1"/>
                    </a:gs>
                    <a:gs pos="30000">
                      <a:schemeClr val="tx1"/>
                    </a:gs>
                  </a:gsLst>
                  <a:lin ang="5400000" scaled="0"/>
                </a:gradFill>
              </a:rPr>
              <a:t>Level 2</a:t>
            </a:r>
          </a:p>
          <a:p>
            <a:pPr>
              <a:lnSpc>
                <a:spcPct val="90000"/>
              </a:lnSpc>
              <a:spcAft>
                <a:spcPts val="600"/>
              </a:spcAft>
            </a:pPr>
            <a:r>
              <a:rPr lang="en-US" sz="1600" dirty="0">
                <a:gradFill>
                  <a:gsLst>
                    <a:gs pos="2917">
                      <a:schemeClr val="tx1"/>
                    </a:gs>
                    <a:gs pos="30000">
                      <a:schemeClr val="tx1"/>
                    </a:gs>
                  </a:gsLst>
                  <a:lin ang="5400000" scaled="0"/>
                </a:gradFill>
              </a:rPr>
              <a:t>Charges car in 4-8 hours</a:t>
            </a:r>
          </a:p>
        </p:txBody>
      </p:sp>
    </p:spTree>
    <p:extLst>
      <p:ext uri="{BB962C8B-B14F-4D97-AF65-F5344CB8AC3E}">
        <p14:creationId xmlns:p14="http://schemas.microsoft.com/office/powerpoint/2010/main" val="1876692362"/>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495B82C-F2BA-134C-9C01-D62B88976B6B}"/>
              </a:ext>
            </a:extLst>
          </p:cNvPr>
          <p:cNvSpPr txBox="1"/>
          <p:nvPr/>
        </p:nvSpPr>
        <p:spPr>
          <a:xfrm>
            <a:off x="0" y="4695111"/>
            <a:ext cx="3749385" cy="160659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Employer</a:t>
            </a:r>
          </a:p>
          <a:p>
            <a:pPr>
              <a:lnSpc>
                <a:spcPct val="90000"/>
              </a:lnSpc>
              <a:spcAft>
                <a:spcPts val="600"/>
              </a:spcAft>
            </a:pPr>
            <a:r>
              <a:rPr lang="en-US" dirty="0">
                <a:gradFill>
                  <a:gsLst>
                    <a:gs pos="2917">
                      <a:schemeClr val="tx1"/>
                    </a:gs>
                    <a:gs pos="30000">
                      <a:schemeClr val="tx1"/>
                    </a:gs>
                  </a:gsLst>
                  <a:lin ang="5400000" scaled="0"/>
                </a:gradFill>
              </a:rPr>
              <a:t>Level 2 ChargePoint Network</a:t>
            </a:r>
          </a:p>
          <a:p>
            <a:pPr>
              <a:lnSpc>
                <a:spcPct val="90000"/>
              </a:lnSpc>
              <a:spcAft>
                <a:spcPts val="600"/>
              </a:spcAft>
            </a:pPr>
            <a:r>
              <a:rPr lang="en-US" dirty="0">
                <a:gradFill>
                  <a:gsLst>
                    <a:gs pos="2917">
                      <a:schemeClr val="tx1"/>
                    </a:gs>
                    <a:gs pos="30000">
                      <a:schemeClr val="tx1"/>
                    </a:gs>
                  </a:gsLst>
                  <a:lin ang="5400000" scaled="0"/>
                </a:gradFill>
              </a:rPr>
              <a:t>Free for carpooling employees</a:t>
            </a:r>
          </a:p>
          <a:p>
            <a:pPr>
              <a:lnSpc>
                <a:spcPct val="90000"/>
              </a:lnSpc>
              <a:spcAft>
                <a:spcPts val="600"/>
              </a:spcAft>
            </a:pPr>
            <a:r>
              <a:rPr lang="en-US" dirty="0">
                <a:gradFill>
                  <a:gsLst>
                    <a:gs pos="2917">
                      <a:schemeClr val="tx1"/>
                    </a:gs>
                    <a:gs pos="30000">
                      <a:schemeClr val="tx1"/>
                    </a:gs>
                  </a:gsLst>
                  <a:lin ang="5400000" scaled="0"/>
                </a:gradFill>
              </a:rPr>
              <a:t>Paid by the hour otherwise</a:t>
            </a:r>
          </a:p>
        </p:txBody>
      </p:sp>
      <p:pic>
        <p:nvPicPr>
          <p:cNvPr id="3" name="Picture 2" descr="A car parked on the side of a building&#10;&#10;Description automatically generated">
            <a:extLst>
              <a:ext uri="{FF2B5EF4-FFF2-40B4-BE49-F238E27FC236}">
                <a16:creationId xmlns:a16="http://schemas.microsoft.com/office/drawing/2014/main" id="{0CB0B57F-1F38-9140-8955-13F70A74AF1F}"/>
              </a:ext>
            </a:extLst>
          </p:cNvPr>
          <p:cNvPicPr>
            <a:picLocks noChangeAspect="1"/>
          </p:cNvPicPr>
          <p:nvPr/>
        </p:nvPicPr>
        <p:blipFill>
          <a:blip r:embed="rId3"/>
          <a:stretch>
            <a:fillRect/>
          </a:stretch>
        </p:blipFill>
        <p:spPr>
          <a:xfrm>
            <a:off x="3110442" y="0"/>
            <a:ext cx="9326033" cy="6994525"/>
          </a:xfrm>
          <a:prstGeom prst="rect">
            <a:avLst/>
          </a:prstGeom>
        </p:spPr>
      </p:pic>
    </p:spTree>
    <p:extLst>
      <p:ext uri="{BB962C8B-B14F-4D97-AF65-F5344CB8AC3E}">
        <p14:creationId xmlns:p14="http://schemas.microsoft.com/office/powerpoint/2010/main" val="1484779686"/>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495B82C-F2BA-134C-9C01-D62B88976B6B}"/>
              </a:ext>
            </a:extLst>
          </p:cNvPr>
          <p:cNvSpPr txBox="1"/>
          <p:nvPr/>
        </p:nvSpPr>
        <p:spPr>
          <a:xfrm>
            <a:off x="0" y="4695111"/>
            <a:ext cx="3749385" cy="1280351"/>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Employer</a:t>
            </a:r>
          </a:p>
          <a:p>
            <a:pPr>
              <a:lnSpc>
                <a:spcPct val="90000"/>
              </a:lnSpc>
              <a:spcAft>
                <a:spcPts val="600"/>
              </a:spcAft>
            </a:pPr>
            <a:r>
              <a:rPr lang="en-US" dirty="0">
                <a:gradFill>
                  <a:gsLst>
                    <a:gs pos="2917">
                      <a:schemeClr val="tx1"/>
                    </a:gs>
                    <a:gs pos="30000">
                      <a:schemeClr val="tx1"/>
                    </a:gs>
                  </a:gsLst>
                  <a:lin ang="5400000" scaled="0"/>
                </a:gradFill>
              </a:rPr>
              <a:t>Price rises at 4-hour mark</a:t>
            </a:r>
          </a:p>
          <a:p>
            <a:pPr>
              <a:lnSpc>
                <a:spcPct val="90000"/>
              </a:lnSpc>
              <a:spcAft>
                <a:spcPts val="600"/>
              </a:spcAft>
            </a:pPr>
            <a:r>
              <a:rPr lang="en-US" dirty="0">
                <a:gradFill>
                  <a:gsLst>
                    <a:gs pos="2917">
                      <a:schemeClr val="tx1"/>
                    </a:gs>
                    <a:gs pos="30000">
                      <a:schemeClr val="tx1"/>
                    </a:gs>
                  </a:gsLst>
                  <a:lin ang="5400000" scaled="0"/>
                </a:gradFill>
              </a:rPr>
              <a:t>Digital Waitlist</a:t>
            </a:r>
          </a:p>
        </p:txBody>
      </p:sp>
      <p:pic>
        <p:nvPicPr>
          <p:cNvPr id="4" name="Picture 3" descr="A close up of a car&#10;&#10;Description automatically generated">
            <a:extLst>
              <a:ext uri="{FF2B5EF4-FFF2-40B4-BE49-F238E27FC236}">
                <a16:creationId xmlns:a16="http://schemas.microsoft.com/office/drawing/2014/main" id="{0C651BEC-37EE-644F-9A1D-56FE9A2D4F55}"/>
              </a:ext>
            </a:extLst>
          </p:cNvPr>
          <p:cNvPicPr>
            <a:picLocks noChangeAspect="1"/>
          </p:cNvPicPr>
          <p:nvPr/>
        </p:nvPicPr>
        <p:blipFill>
          <a:blip r:embed="rId3"/>
          <a:stretch>
            <a:fillRect/>
          </a:stretch>
        </p:blipFill>
        <p:spPr>
          <a:xfrm>
            <a:off x="3110442" y="-1"/>
            <a:ext cx="9326033" cy="6994525"/>
          </a:xfrm>
          <a:prstGeom prst="rect">
            <a:avLst/>
          </a:prstGeom>
        </p:spPr>
      </p:pic>
    </p:spTree>
    <p:extLst>
      <p:ext uri="{BB962C8B-B14F-4D97-AF65-F5344CB8AC3E}">
        <p14:creationId xmlns:p14="http://schemas.microsoft.com/office/powerpoint/2010/main" val="1566683478"/>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495B82C-F2BA-134C-9C01-D62B88976B6B}"/>
              </a:ext>
            </a:extLst>
          </p:cNvPr>
          <p:cNvSpPr txBox="1"/>
          <p:nvPr/>
        </p:nvSpPr>
        <p:spPr>
          <a:xfrm>
            <a:off x="8841184" y="1028409"/>
            <a:ext cx="3201496" cy="1578894"/>
          </a:xfrm>
          <a:prstGeom prst="rect">
            <a:avLst/>
          </a:prstGeom>
          <a:noFill/>
        </p:spPr>
        <p:txBody>
          <a:bodyPr wrap="square" lIns="182880" tIns="146304" rIns="182880" bIns="146304" rtlCol="0">
            <a:spAutoFit/>
          </a:bodyPr>
          <a:lstStyle/>
          <a:p>
            <a:pPr>
              <a:lnSpc>
                <a:spcPct val="90000"/>
              </a:lnSpc>
              <a:spcAft>
                <a:spcPts val="600"/>
              </a:spcAft>
            </a:pPr>
            <a:r>
              <a:rPr lang="en-US" sz="2400">
                <a:gradFill>
                  <a:gsLst>
                    <a:gs pos="2917">
                      <a:schemeClr val="tx1"/>
                    </a:gs>
                    <a:gs pos="30000">
                      <a:schemeClr val="tx1"/>
                    </a:gs>
                  </a:gsLst>
                  <a:lin ang="5400000" scaled="0"/>
                </a:gradFill>
              </a:rPr>
              <a:t>Load sharing</a:t>
            </a:r>
          </a:p>
          <a:p>
            <a:pPr>
              <a:lnSpc>
                <a:spcPct val="90000"/>
              </a:lnSpc>
              <a:spcAft>
                <a:spcPts val="600"/>
              </a:spcAft>
            </a:pPr>
            <a:r>
              <a:rPr lang="en-US" sz="1600">
                <a:gradFill>
                  <a:gsLst>
                    <a:gs pos="2917">
                      <a:schemeClr val="tx1"/>
                    </a:gs>
                    <a:gs pos="30000">
                      <a:schemeClr val="tx1"/>
                    </a:gs>
                  </a:gsLst>
                  <a:lin ang="5400000" scaled="0"/>
                </a:gradFill>
              </a:rPr>
              <a:t>Common in commercial chargers</a:t>
            </a:r>
          </a:p>
          <a:p>
            <a:pPr>
              <a:lnSpc>
                <a:spcPct val="90000"/>
              </a:lnSpc>
              <a:spcAft>
                <a:spcPts val="600"/>
              </a:spcAft>
            </a:pPr>
            <a:r>
              <a:rPr lang="en-US" sz="1600">
                <a:gradFill>
                  <a:gsLst>
                    <a:gs pos="2917">
                      <a:schemeClr val="tx1"/>
                    </a:gs>
                    <a:gs pos="30000">
                      <a:schemeClr val="tx1"/>
                    </a:gs>
                  </a:gsLst>
                  <a:lin ang="5400000" scaled="0"/>
                </a:gradFill>
              </a:rPr>
              <a:t>Can slow down charging</a:t>
            </a:r>
          </a:p>
          <a:p>
            <a:pPr>
              <a:lnSpc>
                <a:spcPct val="90000"/>
              </a:lnSpc>
              <a:spcAft>
                <a:spcPts val="600"/>
              </a:spcAft>
            </a:pPr>
            <a:r>
              <a:rPr lang="en-US" sz="1600">
                <a:gradFill>
                  <a:gsLst>
                    <a:gs pos="2917">
                      <a:schemeClr val="tx1"/>
                    </a:gs>
                    <a:gs pos="30000">
                      <a:schemeClr val="tx1"/>
                    </a:gs>
                  </a:gsLst>
                  <a:lin ang="5400000" scaled="0"/>
                </a:gradFill>
              </a:rPr>
              <a:t>May make time-based charges $$</a:t>
            </a:r>
            <a:endParaRPr lang="en-US" sz="2000">
              <a:gradFill>
                <a:gsLst>
                  <a:gs pos="2917">
                    <a:schemeClr val="tx1"/>
                  </a:gs>
                  <a:gs pos="30000">
                    <a:schemeClr val="tx1"/>
                  </a:gs>
                </a:gsLst>
                <a:lin ang="5400000" scaled="0"/>
              </a:gradFill>
            </a:endParaRPr>
          </a:p>
        </p:txBody>
      </p:sp>
      <p:pic>
        <p:nvPicPr>
          <p:cNvPr id="5" name="Picture 4" descr="A picture containing wall, indoor, building, sitting&#10;&#10;Description automatically generated">
            <a:extLst>
              <a:ext uri="{FF2B5EF4-FFF2-40B4-BE49-F238E27FC236}">
                <a16:creationId xmlns:a16="http://schemas.microsoft.com/office/drawing/2014/main" id="{35F3BC39-86BF-9F40-A47C-A23C3C49A5B8}"/>
              </a:ext>
            </a:extLst>
          </p:cNvPr>
          <p:cNvPicPr>
            <a:picLocks noChangeAspect="1"/>
          </p:cNvPicPr>
          <p:nvPr/>
        </p:nvPicPr>
        <p:blipFill>
          <a:blip r:embed="rId3"/>
          <a:stretch>
            <a:fillRect/>
          </a:stretch>
        </p:blipFill>
        <p:spPr>
          <a:xfrm>
            <a:off x="3595290" y="0"/>
            <a:ext cx="5245894" cy="6994525"/>
          </a:xfrm>
          <a:prstGeom prst="rect">
            <a:avLst/>
          </a:prstGeom>
        </p:spPr>
      </p:pic>
    </p:spTree>
    <p:extLst>
      <p:ext uri="{BB962C8B-B14F-4D97-AF65-F5344CB8AC3E}">
        <p14:creationId xmlns:p14="http://schemas.microsoft.com/office/powerpoint/2010/main" val="3809922003"/>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495B82C-F2BA-134C-9C01-D62B88976B6B}"/>
              </a:ext>
            </a:extLst>
          </p:cNvPr>
          <p:cNvSpPr txBox="1"/>
          <p:nvPr/>
        </p:nvSpPr>
        <p:spPr>
          <a:xfrm>
            <a:off x="-91053" y="4503091"/>
            <a:ext cx="3201496" cy="1578894"/>
          </a:xfrm>
          <a:prstGeom prst="rect">
            <a:avLst/>
          </a:prstGeom>
          <a:noFill/>
        </p:spPr>
        <p:txBody>
          <a:bodyPr wrap="square" lIns="182880" tIns="146304" rIns="182880" bIns="146304" rtlCol="0">
            <a:spAutoFit/>
          </a:bodyPr>
          <a:lstStyle/>
          <a:p>
            <a:pPr algn="r">
              <a:lnSpc>
                <a:spcPct val="90000"/>
              </a:lnSpc>
              <a:spcAft>
                <a:spcPts val="600"/>
              </a:spcAft>
            </a:pPr>
            <a:r>
              <a:rPr lang="en-US" sz="2400">
                <a:gradFill>
                  <a:gsLst>
                    <a:gs pos="2917">
                      <a:schemeClr val="tx1"/>
                    </a:gs>
                    <a:gs pos="30000">
                      <a:schemeClr val="tx1"/>
                    </a:gs>
                  </a:gsLst>
                  <a:lin ang="5400000" scaled="0"/>
                </a:gradFill>
              </a:rPr>
              <a:t>Fred Meyer Issaquah</a:t>
            </a:r>
          </a:p>
          <a:p>
            <a:pPr algn="r">
              <a:lnSpc>
                <a:spcPct val="90000"/>
              </a:lnSpc>
              <a:spcAft>
                <a:spcPts val="600"/>
              </a:spcAft>
            </a:pPr>
            <a:r>
              <a:rPr lang="en-US" sz="2000">
                <a:gradFill>
                  <a:gsLst>
                    <a:gs pos="2917">
                      <a:schemeClr val="tx1"/>
                    </a:gs>
                    <a:gs pos="30000">
                      <a:schemeClr val="tx1"/>
                    </a:gs>
                  </a:gsLst>
                  <a:lin ang="5400000" scaled="0"/>
                </a:gradFill>
              </a:rPr>
              <a:t>Urban Tesla Supercharger</a:t>
            </a:r>
          </a:p>
          <a:p>
            <a:pPr algn="r">
              <a:lnSpc>
                <a:spcPct val="90000"/>
              </a:lnSpc>
              <a:spcAft>
                <a:spcPts val="600"/>
              </a:spcAft>
            </a:pPr>
            <a:r>
              <a:rPr lang="en-US" sz="1600">
                <a:gradFill>
                  <a:gsLst>
                    <a:gs pos="2917">
                      <a:schemeClr val="tx1"/>
                    </a:gs>
                    <a:gs pos="30000">
                      <a:schemeClr val="tx1"/>
                    </a:gs>
                  </a:gsLst>
                  <a:lin ang="5400000" scaled="0"/>
                </a:gradFill>
              </a:rPr>
              <a:t>Charges car in 20-40 minutes</a:t>
            </a:r>
          </a:p>
          <a:p>
            <a:pPr algn="r">
              <a:lnSpc>
                <a:spcPct val="90000"/>
              </a:lnSpc>
              <a:spcAft>
                <a:spcPts val="600"/>
              </a:spcAft>
            </a:pPr>
            <a:r>
              <a:rPr lang="en-US" sz="1600">
                <a:gradFill>
                  <a:gsLst>
                    <a:gs pos="2917">
                      <a:schemeClr val="tx1"/>
                    </a:gs>
                    <a:gs pos="30000">
                      <a:schemeClr val="tx1"/>
                    </a:gs>
                  </a:gsLst>
                  <a:lin ang="5400000" scaled="0"/>
                </a:gradFill>
              </a:rPr>
              <a:t>Price varies by car/plan</a:t>
            </a:r>
            <a:endParaRPr lang="en-US" sz="2000">
              <a:gradFill>
                <a:gsLst>
                  <a:gs pos="2917">
                    <a:schemeClr val="tx1"/>
                  </a:gs>
                  <a:gs pos="30000">
                    <a:schemeClr val="tx1"/>
                  </a:gs>
                </a:gsLst>
                <a:lin ang="5400000" scaled="0"/>
              </a:gradFill>
            </a:endParaRPr>
          </a:p>
        </p:txBody>
      </p:sp>
      <p:pic>
        <p:nvPicPr>
          <p:cNvPr id="3" name="Picture 2" descr="A car parked in a parking lot&#10;&#10;Description automatically generated">
            <a:extLst>
              <a:ext uri="{FF2B5EF4-FFF2-40B4-BE49-F238E27FC236}">
                <a16:creationId xmlns:a16="http://schemas.microsoft.com/office/drawing/2014/main" id="{1928D953-8540-8649-8431-A7EA183E16EA}"/>
              </a:ext>
            </a:extLst>
          </p:cNvPr>
          <p:cNvPicPr>
            <a:picLocks noChangeAspect="1"/>
          </p:cNvPicPr>
          <p:nvPr/>
        </p:nvPicPr>
        <p:blipFill>
          <a:blip r:embed="rId3"/>
          <a:stretch>
            <a:fillRect/>
          </a:stretch>
        </p:blipFill>
        <p:spPr>
          <a:xfrm>
            <a:off x="3110442" y="-1"/>
            <a:ext cx="9326033" cy="6994525"/>
          </a:xfrm>
          <a:prstGeom prst="rect">
            <a:avLst/>
          </a:prstGeom>
        </p:spPr>
      </p:pic>
    </p:spTree>
    <p:extLst>
      <p:ext uri="{BB962C8B-B14F-4D97-AF65-F5344CB8AC3E}">
        <p14:creationId xmlns:p14="http://schemas.microsoft.com/office/powerpoint/2010/main" val="3115266409"/>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7001" y="3281973"/>
            <a:ext cx="11887200" cy="3788729"/>
          </a:xfrm>
        </p:spPr>
        <p:txBody>
          <a:bodyPr/>
          <a:lstStyle/>
          <a:p>
            <a:r>
              <a:rPr lang="en-US" sz="3200"/>
              <a:t>When ICE vehicles park in EV charging spots</a:t>
            </a:r>
          </a:p>
          <a:p>
            <a:pPr lvl="1"/>
            <a:r>
              <a:rPr lang="en-US" sz="1800"/>
              <a:t>Sometimes just an awareness issue</a:t>
            </a:r>
          </a:p>
          <a:p>
            <a:pPr lvl="1"/>
            <a:r>
              <a:rPr lang="en-US" sz="1800"/>
              <a:t>Similar to parking in handicap parking spaces in congested garages and cities</a:t>
            </a:r>
          </a:p>
          <a:p>
            <a:r>
              <a:rPr lang="en-US" sz="3200"/>
              <a:t>Enforcement &amp; laws vary by state</a:t>
            </a:r>
          </a:p>
          <a:p>
            <a:pPr lvl="1"/>
            <a:r>
              <a:rPr lang="en-US" sz="1800"/>
              <a:t>RCW 46.08.185: $124 fine, public or private property if not connected to charging equipment and property marked signage (signage as well as green pavement markings)</a:t>
            </a:r>
          </a:p>
          <a:p>
            <a:r>
              <a:rPr lang="en-US" sz="3200"/>
              <a:t>EVs also ICE</a:t>
            </a:r>
          </a:p>
          <a:p>
            <a:pPr lvl="1"/>
            <a:r>
              <a:rPr lang="en-US" sz="1800"/>
              <a:t>Very poor behavior</a:t>
            </a:r>
          </a:p>
          <a:p>
            <a:pPr lvl="1"/>
            <a:r>
              <a:rPr lang="en-US" sz="1800"/>
              <a:t>Bellevue, WA has a particular problem with EV “</a:t>
            </a:r>
            <a:r>
              <a:rPr lang="en-US" sz="1800" err="1"/>
              <a:t>ICing</a:t>
            </a:r>
            <a:r>
              <a:rPr lang="en-US" sz="1800"/>
              <a:t>”</a:t>
            </a:r>
          </a:p>
          <a:p>
            <a:pPr lvl="1"/>
            <a:r>
              <a:rPr lang="en-US" sz="1800"/>
              <a:t>Charging stations are being relocated away from prime/handicap parking spaces to fix</a:t>
            </a:r>
            <a:endParaRPr lang="en-US" sz="2000"/>
          </a:p>
        </p:txBody>
      </p:sp>
      <p:sp>
        <p:nvSpPr>
          <p:cNvPr id="3" name="Title 2"/>
          <p:cNvSpPr>
            <a:spLocks noGrp="1"/>
          </p:cNvSpPr>
          <p:nvPr>
            <p:ph type="title"/>
          </p:nvPr>
        </p:nvSpPr>
        <p:spPr/>
        <p:txBody>
          <a:bodyPr/>
          <a:lstStyle/>
          <a:p>
            <a:r>
              <a:rPr lang="en-US"/>
              <a:t>“Icing”</a:t>
            </a:r>
          </a:p>
        </p:txBody>
      </p:sp>
      <p:pic>
        <p:nvPicPr>
          <p:cNvPr id="5" name="Picture 4" descr="A car parked in a parking lot&#10;&#10;Description automatically generated">
            <a:extLst>
              <a:ext uri="{FF2B5EF4-FFF2-40B4-BE49-F238E27FC236}">
                <a16:creationId xmlns:a16="http://schemas.microsoft.com/office/drawing/2014/main" id="{9289C733-27B4-8549-8285-ADCD876AE108}"/>
              </a:ext>
            </a:extLst>
          </p:cNvPr>
          <p:cNvPicPr>
            <a:picLocks noChangeAspect="1"/>
          </p:cNvPicPr>
          <p:nvPr/>
        </p:nvPicPr>
        <p:blipFill>
          <a:blip r:embed="rId3"/>
          <a:stretch>
            <a:fillRect/>
          </a:stretch>
        </p:blipFill>
        <p:spPr>
          <a:xfrm>
            <a:off x="3292189" y="-903270"/>
            <a:ext cx="9133173" cy="4185243"/>
          </a:xfrm>
          <a:prstGeom prst="rect">
            <a:avLst/>
          </a:prstGeom>
        </p:spPr>
      </p:pic>
    </p:spTree>
    <p:extLst>
      <p:ext uri="{BB962C8B-B14F-4D97-AF65-F5344CB8AC3E}">
        <p14:creationId xmlns:p14="http://schemas.microsoft.com/office/powerpoint/2010/main" val="1656372298"/>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4" name="Picture 3" descr="A sign on the side of a road&#10;&#10;Description automatically generated">
            <a:extLst>
              <a:ext uri="{FF2B5EF4-FFF2-40B4-BE49-F238E27FC236}">
                <a16:creationId xmlns:a16="http://schemas.microsoft.com/office/drawing/2014/main" id="{14EDC97F-D7E5-074A-BED8-FDD0B9082D37}"/>
              </a:ext>
            </a:extLst>
          </p:cNvPr>
          <p:cNvPicPr>
            <a:picLocks noChangeAspect="1"/>
          </p:cNvPicPr>
          <p:nvPr/>
        </p:nvPicPr>
        <p:blipFill>
          <a:blip r:embed="rId3"/>
          <a:stretch>
            <a:fillRect/>
          </a:stretch>
        </p:blipFill>
        <p:spPr>
          <a:xfrm>
            <a:off x="8302" y="-2326605"/>
            <a:ext cx="12428173" cy="9321130"/>
          </a:xfrm>
          <a:prstGeom prst="rect">
            <a:avLst/>
          </a:prstGeom>
        </p:spPr>
      </p:pic>
      <p:sp>
        <p:nvSpPr>
          <p:cNvPr id="2" name="Title 1">
            <a:extLst>
              <a:ext uri="{FF2B5EF4-FFF2-40B4-BE49-F238E27FC236}">
                <a16:creationId xmlns:a16="http://schemas.microsoft.com/office/drawing/2014/main" id="{76B6817F-0EC9-8744-BB68-BE701A2D6056}"/>
              </a:ext>
            </a:extLst>
          </p:cNvPr>
          <p:cNvSpPr>
            <a:spLocks noGrp="1"/>
          </p:cNvSpPr>
          <p:nvPr>
            <p:ph type="title"/>
          </p:nvPr>
        </p:nvSpPr>
        <p:spPr/>
        <p:txBody>
          <a:bodyPr/>
          <a:lstStyle/>
          <a:p>
            <a:r>
              <a:rPr lang="en-US">
                <a:solidFill>
                  <a:schemeClr val="tx1"/>
                </a:solidFill>
              </a:rPr>
              <a:t>Road Trips</a:t>
            </a:r>
          </a:p>
        </p:txBody>
      </p:sp>
    </p:spTree>
    <p:extLst>
      <p:ext uri="{BB962C8B-B14F-4D97-AF65-F5344CB8AC3E}">
        <p14:creationId xmlns:p14="http://schemas.microsoft.com/office/powerpoint/2010/main" val="393289330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4893647"/>
          </a:xfrm>
        </p:spPr>
        <p:txBody>
          <a:bodyPr/>
          <a:lstStyle/>
          <a:p>
            <a:r>
              <a:rPr lang="en-US" sz="3600" dirty="0"/>
              <a:t>We have had up to 4 EVs in the building</a:t>
            </a:r>
          </a:p>
          <a:p>
            <a:pPr lvl="1"/>
            <a:r>
              <a:rPr lang="en-US" sz="2000" dirty="0"/>
              <a:t>1 hybrid plug-in owner</a:t>
            </a:r>
          </a:p>
          <a:p>
            <a:pPr lvl="1"/>
            <a:r>
              <a:rPr lang="en-US" sz="2000" dirty="0"/>
              <a:t>1 battery electric vehicle owner</a:t>
            </a:r>
          </a:p>
          <a:p>
            <a:pPr lvl="1"/>
            <a:r>
              <a:rPr lang="en-US" sz="2000" dirty="0"/>
              <a:t>2 additional, other battery electric vehicles (1 rental by an owner; 1 previous renter)</a:t>
            </a:r>
          </a:p>
          <a:p>
            <a:pPr lvl="1"/>
            <a:endParaRPr lang="en-US" sz="2000" dirty="0"/>
          </a:p>
          <a:p>
            <a:r>
              <a:rPr lang="en-US" sz="3600" dirty="0"/>
              <a:t>Major chicken-and-egg challenge for our owners</a:t>
            </a:r>
          </a:p>
          <a:p>
            <a:pPr lvl="1"/>
            <a:r>
              <a:rPr lang="en-US" sz="2000" dirty="0"/>
              <a:t>People likely do not want to purchase an EV until they know they have guaranteed charging options</a:t>
            </a:r>
          </a:p>
          <a:p>
            <a:pPr lvl="1"/>
            <a:r>
              <a:rPr lang="en-US" sz="2000" dirty="0"/>
              <a:t>Being an “EV orphan” (not having charging at your home) is a real concern for EV owners</a:t>
            </a:r>
          </a:p>
          <a:p>
            <a:pPr lvl="1"/>
            <a:r>
              <a:rPr lang="en-US" sz="2000" dirty="0"/>
              <a:t>Hard to seek a program and policy without adequate interest</a:t>
            </a:r>
          </a:p>
          <a:p>
            <a:pPr lvl="1"/>
            <a:r>
              <a:rPr lang="en-US" sz="2000" dirty="0"/>
              <a:t>Over 46% </a:t>
            </a:r>
            <a:r>
              <a:rPr lang="en-US" sz="2000"/>
              <a:t>of our residents </a:t>
            </a:r>
            <a:r>
              <a:rPr lang="en-US" sz="2000" dirty="0"/>
              <a:t>have expressed interest in EVs</a:t>
            </a:r>
          </a:p>
          <a:p>
            <a:pPr lvl="1"/>
            <a:r>
              <a:rPr lang="en-US" sz="2000" dirty="0"/>
              <a:t>Would be great to be able to attract and retain with a fair policy for those who see this as important</a:t>
            </a:r>
          </a:p>
        </p:txBody>
      </p:sp>
      <p:sp>
        <p:nvSpPr>
          <p:cNvPr id="3" name="Title 2"/>
          <p:cNvSpPr>
            <a:spLocks noGrp="1"/>
          </p:cNvSpPr>
          <p:nvPr>
            <p:ph type="title"/>
          </p:nvPr>
        </p:nvSpPr>
        <p:spPr/>
        <p:txBody>
          <a:bodyPr/>
          <a:lstStyle/>
          <a:p>
            <a:r>
              <a:rPr lang="en-US" dirty="0"/>
              <a:t>EVs at our association</a:t>
            </a:r>
          </a:p>
        </p:txBody>
      </p:sp>
    </p:spTree>
    <p:extLst>
      <p:ext uri="{BB962C8B-B14F-4D97-AF65-F5344CB8AC3E}">
        <p14:creationId xmlns:p14="http://schemas.microsoft.com/office/powerpoint/2010/main" val="2291696812"/>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5727722"/>
          </a:xfrm>
        </p:spPr>
        <p:txBody>
          <a:bodyPr/>
          <a:lstStyle/>
          <a:p>
            <a:r>
              <a:rPr lang="en-US" sz="3600" dirty="0"/>
              <a:t>Mid- and long- range batteries are great for road trips!</a:t>
            </a:r>
          </a:p>
          <a:p>
            <a:r>
              <a:rPr lang="en-US" sz="3600" dirty="0"/>
              <a:t>Planning is key; </a:t>
            </a:r>
            <a:r>
              <a:rPr lang="en-US" sz="2800" u="sng" dirty="0"/>
              <a:t>some cars help navigate to chargers</a:t>
            </a:r>
            <a:endParaRPr lang="en-US" sz="3600" u="sng" dirty="0"/>
          </a:p>
          <a:p>
            <a:r>
              <a:rPr lang="en-US" sz="3600" dirty="0" err="1"/>
              <a:t>En</a:t>
            </a:r>
            <a:r>
              <a:rPr lang="en-US" sz="3600" dirty="0"/>
              <a:t>-route</a:t>
            </a:r>
          </a:p>
          <a:p>
            <a:pPr lvl="1"/>
            <a:r>
              <a:rPr lang="en-US" sz="2000" dirty="0"/>
              <a:t>Fast charging (Level 3)</a:t>
            </a:r>
          </a:p>
          <a:p>
            <a:pPr lvl="2"/>
            <a:r>
              <a:rPr lang="en-US" sz="1800" dirty="0"/>
              <a:t>“</a:t>
            </a:r>
            <a:r>
              <a:rPr lang="en-US" sz="1800" dirty="0" err="1"/>
              <a:t>evGO</a:t>
            </a:r>
            <a:r>
              <a:rPr lang="en-US" sz="1800" dirty="0"/>
              <a:t>” fast charging CCS or </a:t>
            </a:r>
            <a:r>
              <a:rPr lang="en-US" sz="1800" dirty="0" err="1"/>
              <a:t>CHadEMO</a:t>
            </a:r>
            <a:endParaRPr lang="en-US" sz="1800" dirty="0"/>
          </a:p>
          <a:p>
            <a:pPr lvl="2"/>
            <a:r>
              <a:rPr lang="en-US" sz="1800" dirty="0"/>
              <a:t>Tesla Supercharger</a:t>
            </a:r>
          </a:p>
          <a:p>
            <a:pPr lvl="1"/>
            <a:r>
              <a:rPr lang="en-US" sz="2000" dirty="0"/>
              <a:t>Slower charging (Level 2)</a:t>
            </a:r>
          </a:p>
          <a:p>
            <a:pPr lvl="2"/>
            <a:r>
              <a:rPr lang="en-US" sz="1800" dirty="0"/>
              <a:t>Movie theater, shopping mall</a:t>
            </a:r>
          </a:p>
          <a:p>
            <a:pPr lvl="2"/>
            <a:r>
              <a:rPr lang="en-US" sz="1800" dirty="0"/>
              <a:t>ChargePoint or other paid EV network</a:t>
            </a:r>
          </a:p>
          <a:p>
            <a:pPr lvl="2"/>
            <a:r>
              <a:rPr lang="en-US" sz="1800" dirty="0"/>
              <a:t>Municipal charging</a:t>
            </a:r>
          </a:p>
          <a:p>
            <a:r>
              <a:rPr lang="en-US" sz="3600" dirty="0"/>
              <a:t>Destination-based</a:t>
            </a:r>
          </a:p>
          <a:p>
            <a:pPr lvl="1"/>
            <a:r>
              <a:rPr lang="en-US" sz="2000" dirty="0"/>
              <a:t>Your uncle’s garage plug</a:t>
            </a:r>
          </a:p>
          <a:p>
            <a:pPr lvl="1"/>
            <a:r>
              <a:rPr lang="en-US" sz="2000" dirty="0"/>
              <a:t>Camp site RV plug</a:t>
            </a:r>
          </a:p>
          <a:p>
            <a:pPr lvl="1"/>
            <a:r>
              <a:rPr lang="en-US" sz="2000" dirty="0"/>
              <a:t>Hotels or </a:t>
            </a:r>
            <a:r>
              <a:rPr lang="en-US" sz="2000" dirty="0" err="1"/>
              <a:t>AirBnB’s</a:t>
            </a:r>
            <a:r>
              <a:rPr lang="en-US" sz="2000" dirty="0"/>
              <a:t> with Level 2 EV charging equipment</a:t>
            </a:r>
            <a:endParaRPr lang="en-US" dirty="0"/>
          </a:p>
        </p:txBody>
      </p:sp>
      <p:sp>
        <p:nvSpPr>
          <p:cNvPr id="3" name="Title 2"/>
          <p:cNvSpPr>
            <a:spLocks noGrp="1"/>
          </p:cNvSpPr>
          <p:nvPr>
            <p:ph type="title"/>
          </p:nvPr>
        </p:nvSpPr>
        <p:spPr/>
        <p:txBody>
          <a:bodyPr/>
          <a:lstStyle/>
          <a:p>
            <a:r>
              <a:rPr lang="en-US" dirty="0"/>
              <a:t>EV </a:t>
            </a:r>
            <a:r>
              <a:rPr lang="en-US"/>
              <a:t>Road Trips</a:t>
            </a:r>
            <a:endParaRPr lang="en-US" dirty="0"/>
          </a:p>
        </p:txBody>
      </p:sp>
    </p:spTree>
    <p:extLst>
      <p:ext uri="{BB962C8B-B14F-4D97-AF65-F5344CB8AC3E}">
        <p14:creationId xmlns:p14="http://schemas.microsoft.com/office/powerpoint/2010/main" val="2623135252"/>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AC21DB35-7B52-BF48-BCB5-85BB4C8E37D3}"/>
              </a:ext>
            </a:extLst>
          </p:cNvPr>
          <p:cNvPicPr>
            <a:picLocks noChangeAspect="1"/>
          </p:cNvPicPr>
          <p:nvPr/>
        </p:nvPicPr>
        <p:blipFill>
          <a:blip r:embed="rId3"/>
          <a:stretch>
            <a:fillRect/>
          </a:stretch>
        </p:blipFill>
        <p:spPr>
          <a:xfrm>
            <a:off x="5562289" y="-42375"/>
            <a:ext cx="6807200" cy="3898900"/>
          </a:xfrm>
          <a:prstGeom prst="rect">
            <a:avLst/>
          </a:prstGeom>
        </p:spPr>
      </p:pic>
      <p:sp>
        <p:nvSpPr>
          <p:cNvPr id="6" name="TextBox 5">
            <a:extLst>
              <a:ext uri="{FF2B5EF4-FFF2-40B4-BE49-F238E27FC236}">
                <a16:creationId xmlns:a16="http://schemas.microsoft.com/office/drawing/2014/main" id="{C48AC58B-E007-B143-930D-627EA7B07178}"/>
              </a:ext>
            </a:extLst>
          </p:cNvPr>
          <p:cNvSpPr txBox="1"/>
          <p:nvPr/>
        </p:nvSpPr>
        <p:spPr>
          <a:xfrm>
            <a:off x="148604" y="282300"/>
            <a:ext cx="4000811" cy="2419124"/>
          </a:xfrm>
          <a:prstGeom prst="rect">
            <a:avLst/>
          </a:prstGeom>
          <a:noFill/>
        </p:spPr>
        <p:txBody>
          <a:bodyPr wrap="square" lIns="182880" tIns="146304" rIns="182880" bIns="146304" rtlCol="0">
            <a:spAutoFit/>
          </a:bodyPr>
          <a:lstStyle/>
          <a:p>
            <a:pPr>
              <a:lnSpc>
                <a:spcPct val="90000"/>
              </a:lnSpc>
              <a:spcAft>
                <a:spcPts val="600"/>
              </a:spcAft>
            </a:pPr>
            <a:r>
              <a:rPr lang="en-US" sz="2400" err="1">
                <a:gradFill>
                  <a:gsLst>
                    <a:gs pos="2917">
                      <a:schemeClr val="tx1"/>
                    </a:gs>
                    <a:gs pos="30000">
                      <a:schemeClr val="tx1"/>
                    </a:gs>
                  </a:gsLst>
                  <a:lin ang="5400000" scaled="0"/>
                </a:gradFill>
              </a:rPr>
              <a:t>EVgo</a:t>
            </a:r>
            <a:endParaRPr lang="en-US" sz="2400">
              <a:gradFill>
                <a:gsLst>
                  <a:gs pos="2917">
                    <a:schemeClr val="tx1"/>
                  </a:gs>
                  <a:gs pos="30000">
                    <a:schemeClr val="tx1"/>
                  </a:gs>
                </a:gsLst>
                <a:lin ang="5400000" scaled="0"/>
              </a:gradFill>
            </a:endParaRPr>
          </a:p>
          <a:p>
            <a:pPr>
              <a:lnSpc>
                <a:spcPct val="90000"/>
              </a:lnSpc>
              <a:spcAft>
                <a:spcPts val="600"/>
              </a:spcAft>
            </a:pPr>
            <a:r>
              <a:rPr lang="en-US" sz="1600" i="1">
                <a:gradFill>
                  <a:gsLst>
                    <a:gs pos="2917">
                      <a:schemeClr val="tx1"/>
                    </a:gs>
                    <a:gs pos="30000">
                      <a:schemeClr val="tx1"/>
                    </a:gs>
                  </a:gsLst>
                  <a:lin ang="5400000" scaled="0"/>
                </a:gradFill>
              </a:rPr>
              <a:t>DC fast charging</a:t>
            </a:r>
          </a:p>
          <a:p>
            <a:pPr>
              <a:lnSpc>
                <a:spcPct val="90000"/>
              </a:lnSpc>
              <a:spcAft>
                <a:spcPts val="600"/>
              </a:spcAft>
            </a:pPr>
            <a:r>
              <a:rPr lang="en-US" sz="1600">
                <a:gradFill>
                  <a:gsLst>
                    <a:gs pos="2917">
                      <a:schemeClr val="tx1"/>
                    </a:gs>
                    <a:gs pos="30000">
                      <a:schemeClr val="tx1"/>
                    </a:gs>
                  </a:gsLst>
                  <a:lin ang="5400000" scaled="0"/>
                </a:gradFill>
              </a:rPr>
              <a:t>$0.20-$0.35/minute varies by state</a:t>
            </a:r>
          </a:p>
          <a:p>
            <a:pPr>
              <a:lnSpc>
                <a:spcPct val="90000"/>
              </a:lnSpc>
              <a:spcAft>
                <a:spcPts val="600"/>
              </a:spcAft>
            </a:pPr>
            <a:r>
              <a:rPr lang="en-US" sz="1600">
                <a:gradFill>
                  <a:gsLst>
                    <a:gs pos="2917">
                      <a:schemeClr val="tx1"/>
                    </a:gs>
                    <a:gs pos="30000">
                      <a:schemeClr val="tx1"/>
                    </a:gs>
                  </a:gsLst>
                  <a:lin ang="5400000" scaled="0"/>
                </a:gradFill>
              </a:rPr>
              <a:t>Various adapters: J1772, </a:t>
            </a:r>
            <a:r>
              <a:rPr lang="en-US" sz="1600" err="1">
                <a:gradFill>
                  <a:gsLst>
                    <a:gs pos="2917">
                      <a:schemeClr val="tx1"/>
                    </a:gs>
                    <a:gs pos="30000">
                      <a:schemeClr val="tx1"/>
                    </a:gs>
                  </a:gsLst>
                  <a:lin ang="5400000" scaled="0"/>
                </a:gradFill>
              </a:rPr>
              <a:t>CHadEMO</a:t>
            </a:r>
            <a:r>
              <a:rPr lang="en-US" sz="1600">
                <a:gradFill>
                  <a:gsLst>
                    <a:gs pos="2917">
                      <a:schemeClr val="tx1"/>
                    </a:gs>
                    <a:gs pos="30000">
                      <a:schemeClr val="tx1"/>
                    </a:gs>
                  </a:gsLst>
                  <a:lin ang="5400000" scaled="0"/>
                </a:gradFill>
              </a:rPr>
              <a:t>, CCS</a:t>
            </a:r>
          </a:p>
          <a:p>
            <a:pPr>
              <a:lnSpc>
                <a:spcPct val="90000"/>
              </a:lnSpc>
              <a:spcAft>
                <a:spcPts val="600"/>
              </a:spcAft>
            </a:pPr>
            <a:r>
              <a:rPr lang="en-US" sz="1600">
                <a:gradFill>
                  <a:gsLst>
                    <a:gs pos="2917">
                      <a:schemeClr val="tx1"/>
                    </a:gs>
                    <a:gs pos="30000">
                      <a:schemeClr val="tx1"/>
                    </a:gs>
                  </a:gsLst>
                  <a:lin ang="5400000" scaled="0"/>
                </a:gradFill>
              </a:rPr>
              <a:t>$1.50/hour Level 2 charging</a:t>
            </a:r>
          </a:p>
          <a:p>
            <a:pPr>
              <a:lnSpc>
                <a:spcPct val="90000"/>
              </a:lnSpc>
              <a:spcAft>
                <a:spcPts val="600"/>
              </a:spcAft>
            </a:pPr>
            <a:r>
              <a:rPr lang="en-US" sz="1600">
                <a:gradFill>
                  <a:gsLst>
                    <a:gs pos="2917">
                      <a:schemeClr val="tx1"/>
                    </a:gs>
                    <a:gs pos="30000">
                      <a:schemeClr val="tx1"/>
                    </a:gs>
                  </a:gsLst>
                  <a:lin ang="5400000" scaled="0"/>
                </a:gradFill>
              </a:rPr>
              <a:t>Network growing</a:t>
            </a:r>
          </a:p>
          <a:p>
            <a:pPr>
              <a:lnSpc>
                <a:spcPct val="90000"/>
              </a:lnSpc>
              <a:spcAft>
                <a:spcPts val="600"/>
              </a:spcAft>
            </a:pPr>
            <a:r>
              <a:rPr lang="en-US" sz="1600">
                <a:gradFill>
                  <a:gsLst>
                    <a:gs pos="2917">
                      <a:schemeClr val="tx1"/>
                    </a:gs>
                    <a:gs pos="30000">
                      <a:schemeClr val="tx1"/>
                    </a:gs>
                  </a:gsLst>
                  <a:lin ang="5400000" scaled="0"/>
                </a:gradFill>
              </a:rPr>
              <a:t>In 30 minutes charges up to 75 miles</a:t>
            </a:r>
          </a:p>
        </p:txBody>
      </p:sp>
      <p:pic>
        <p:nvPicPr>
          <p:cNvPr id="7" name="Picture 6">
            <a:extLst>
              <a:ext uri="{FF2B5EF4-FFF2-40B4-BE49-F238E27FC236}">
                <a16:creationId xmlns:a16="http://schemas.microsoft.com/office/drawing/2014/main" id="{10229332-FA6A-C14B-8CCB-C15278C39E8B}"/>
              </a:ext>
            </a:extLst>
          </p:cNvPr>
          <p:cNvPicPr>
            <a:picLocks noChangeAspect="1"/>
          </p:cNvPicPr>
          <p:nvPr/>
        </p:nvPicPr>
        <p:blipFill>
          <a:blip r:embed="rId4"/>
          <a:stretch>
            <a:fillRect/>
          </a:stretch>
        </p:blipFill>
        <p:spPr>
          <a:xfrm>
            <a:off x="0" y="3164477"/>
            <a:ext cx="9011877" cy="3830048"/>
          </a:xfrm>
          <a:prstGeom prst="rect">
            <a:avLst/>
          </a:prstGeom>
        </p:spPr>
      </p:pic>
    </p:spTree>
    <p:extLst>
      <p:ext uri="{BB962C8B-B14F-4D97-AF65-F5344CB8AC3E}">
        <p14:creationId xmlns:p14="http://schemas.microsoft.com/office/powerpoint/2010/main" val="813542261"/>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map&#10;&#10;Description automatically generated">
            <a:extLst>
              <a:ext uri="{FF2B5EF4-FFF2-40B4-BE49-F238E27FC236}">
                <a16:creationId xmlns:a16="http://schemas.microsoft.com/office/drawing/2014/main" id="{0111CAA8-2331-3E49-BA3C-0E1C64D37915}"/>
              </a:ext>
            </a:extLst>
          </p:cNvPr>
          <p:cNvPicPr>
            <a:picLocks noChangeAspect="1"/>
          </p:cNvPicPr>
          <p:nvPr/>
        </p:nvPicPr>
        <p:blipFill>
          <a:blip r:embed="rId3"/>
          <a:stretch>
            <a:fillRect/>
          </a:stretch>
        </p:blipFill>
        <p:spPr>
          <a:xfrm>
            <a:off x="1143405" y="0"/>
            <a:ext cx="10149664" cy="6994525"/>
          </a:xfrm>
          <a:prstGeom prst="rect">
            <a:avLst/>
          </a:prstGeom>
        </p:spPr>
      </p:pic>
    </p:spTree>
    <p:extLst>
      <p:ext uri="{BB962C8B-B14F-4D97-AF65-F5344CB8AC3E}">
        <p14:creationId xmlns:p14="http://schemas.microsoft.com/office/powerpoint/2010/main" val="132719167"/>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esk with a mountain in the background&#10;&#10;Description automatically generated">
            <a:extLst>
              <a:ext uri="{FF2B5EF4-FFF2-40B4-BE49-F238E27FC236}">
                <a16:creationId xmlns:a16="http://schemas.microsoft.com/office/drawing/2014/main" id="{06E00F10-4E39-084F-91C1-4FAE91240FD9}"/>
              </a:ext>
            </a:extLst>
          </p:cNvPr>
          <p:cNvPicPr>
            <a:picLocks noChangeAspect="1"/>
          </p:cNvPicPr>
          <p:nvPr/>
        </p:nvPicPr>
        <p:blipFill>
          <a:blip r:embed="rId3"/>
          <a:stretch>
            <a:fillRect/>
          </a:stretch>
        </p:blipFill>
        <p:spPr>
          <a:xfrm>
            <a:off x="1555221" y="0"/>
            <a:ext cx="9326033" cy="6994525"/>
          </a:xfrm>
          <a:prstGeom prst="rect">
            <a:avLst/>
          </a:prstGeom>
        </p:spPr>
      </p:pic>
    </p:spTree>
    <p:extLst>
      <p:ext uri="{BB962C8B-B14F-4D97-AF65-F5344CB8AC3E}">
        <p14:creationId xmlns:p14="http://schemas.microsoft.com/office/powerpoint/2010/main" val="78695827"/>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omputer, indoor, sky, table&#10;&#10;Description automatically generated">
            <a:extLst>
              <a:ext uri="{FF2B5EF4-FFF2-40B4-BE49-F238E27FC236}">
                <a16:creationId xmlns:a16="http://schemas.microsoft.com/office/drawing/2014/main" id="{5F2CA034-D2BC-CD4F-B064-83A3396FC7D7}"/>
              </a:ext>
            </a:extLst>
          </p:cNvPr>
          <p:cNvPicPr>
            <a:picLocks noChangeAspect="1"/>
          </p:cNvPicPr>
          <p:nvPr/>
        </p:nvPicPr>
        <p:blipFill>
          <a:blip r:embed="rId3"/>
          <a:stretch>
            <a:fillRect/>
          </a:stretch>
        </p:blipFill>
        <p:spPr>
          <a:xfrm>
            <a:off x="1555221" y="0"/>
            <a:ext cx="9326033" cy="6994525"/>
          </a:xfrm>
          <a:prstGeom prst="rect">
            <a:avLst/>
          </a:prstGeom>
        </p:spPr>
      </p:pic>
    </p:spTree>
    <p:extLst>
      <p:ext uri="{BB962C8B-B14F-4D97-AF65-F5344CB8AC3E}">
        <p14:creationId xmlns:p14="http://schemas.microsoft.com/office/powerpoint/2010/main" val="2498700400"/>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mputer monitor and keyboard&#10;&#10;Description automatically generated">
            <a:extLst>
              <a:ext uri="{FF2B5EF4-FFF2-40B4-BE49-F238E27FC236}">
                <a16:creationId xmlns:a16="http://schemas.microsoft.com/office/drawing/2014/main" id="{C14E6F34-FBA7-864D-84D7-DB9AC41B1439}"/>
              </a:ext>
            </a:extLst>
          </p:cNvPr>
          <p:cNvPicPr>
            <a:picLocks noChangeAspect="1"/>
          </p:cNvPicPr>
          <p:nvPr/>
        </p:nvPicPr>
        <p:blipFill>
          <a:blip r:embed="rId3"/>
          <a:stretch>
            <a:fillRect/>
          </a:stretch>
        </p:blipFill>
        <p:spPr>
          <a:xfrm>
            <a:off x="1555221" y="0"/>
            <a:ext cx="9326033" cy="6994525"/>
          </a:xfrm>
          <a:prstGeom prst="rect">
            <a:avLst/>
          </a:prstGeom>
        </p:spPr>
      </p:pic>
    </p:spTree>
    <p:extLst>
      <p:ext uri="{BB962C8B-B14F-4D97-AF65-F5344CB8AC3E}">
        <p14:creationId xmlns:p14="http://schemas.microsoft.com/office/powerpoint/2010/main" val="1044286951"/>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E9F7F2-1DEC-D74C-9EF2-DEE8C5C68C98}"/>
              </a:ext>
            </a:extLst>
          </p:cNvPr>
          <p:cNvSpPr txBox="1"/>
          <p:nvPr/>
        </p:nvSpPr>
        <p:spPr>
          <a:xfrm>
            <a:off x="12291" y="845531"/>
            <a:ext cx="3201496" cy="1855893"/>
          </a:xfrm>
          <a:prstGeom prst="rect">
            <a:avLst/>
          </a:prstGeom>
          <a:noFill/>
        </p:spPr>
        <p:txBody>
          <a:bodyPr wrap="square" lIns="182880" tIns="146304" rIns="182880" bIns="146304" rtlCol="0">
            <a:spAutoFit/>
          </a:bodyPr>
          <a:lstStyle/>
          <a:p>
            <a:pPr>
              <a:lnSpc>
                <a:spcPct val="90000"/>
              </a:lnSpc>
              <a:spcAft>
                <a:spcPts val="600"/>
              </a:spcAft>
            </a:pPr>
            <a:r>
              <a:rPr lang="en-US" sz="2400">
                <a:gradFill>
                  <a:gsLst>
                    <a:gs pos="2917">
                      <a:schemeClr val="tx1"/>
                    </a:gs>
                    <a:gs pos="30000">
                      <a:schemeClr val="tx1"/>
                    </a:gs>
                  </a:gsLst>
                  <a:lin ang="5400000" scaled="0"/>
                </a:gradFill>
              </a:rPr>
              <a:t>Marcus-Whitman Hotel, Walla Walla</a:t>
            </a:r>
          </a:p>
          <a:p>
            <a:pPr>
              <a:lnSpc>
                <a:spcPct val="90000"/>
              </a:lnSpc>
              <a:spcAft>
                <a:spcPts val="600"/>
              </a:spcAft>
            </a:pPr>
            <a:r>
              <a:rPr lang="en-US" sz="1600" i="1">
                <a:gradFill>
                  <a:gsLst>
                    <a:gs pos="2917">
                      <a:schemeClr val="tx1"/>
                    </a:gs>
                    <a:gs pos="30000">
                      <a:schemeClr val="tx1"/>
                    </a:gs>
                  </a:gsLst>
                  <a:lin ang="5400000" scaled="0"/>
                </a:gradFill>
              </a:rPr>
              <a:t>Free for hotel guests</a:t>
            </a:r>
          </a:p>
          <a:p>
            <a:pPr>
              <a:lnSpc>
                <a:spcPct val="90000"/>
              </a:lnSpc>
              <a:spcAft>
                <a:spcPts val="600"/>
              </a:spcAft>
            </a:pPr>
            <a:r>
              <a:rPr lang="en-US" sz="1600">
                <a:gradFill>
                  <a:gsLst>
                    <a:gs pos="2917">
                      <a:schemeClr val="tx1"/>
                    </a:gs>
                    <a:gs pos="30000">
                      <a:schemeClr val="tx1"/>
                    </a:gs>
                  </a:gsLst>
                  <a:lin ang="5400000" scaled="0"/>
                </a:gradFill>
              </a:rPr>
              <a:t>2 Tesla chargers</a:t>
            </a:r>
          </a:p>
          <a:p>
            <a:pPr>
              <a:lnSpc>
                <a:spcPct val="90000"/>
              </a:lnSpc>
              <a:spcAft>
                <a:spcPts val="600"/>
              </a:spcAft>
            </a:pPr>
            <a:r>
              <a:rPr lang="en-US" sz="1600">
                <a:gradFill>
                  <a:gsLst>
                    <a:gs pos="2917">
                      <a:schemeClr val="tx1"/>
                    </a:gs>
                    <a:gs pos="30000">
                      <a:schemeClr val="tx1"/>
                    </a:gs>
                  </a:gsLst>
                  <a:lin ang="5400000" scaled="0"/>
                </a:gradFill>
              </a:rPr>
              <a:t>1 J1772 charger</a:t>
            </a:r>
          </a:p>
        </p:txBody>
      </p:sp>
      <p:pic>
        <p:nvPicPr>
          <p:cNvPr id="4" name="Picture 3" descr="A car parked on the side of a road&#10;&#10;Description automatically generated">
            <a:extLst>
              <a:ext uri="{FF2B5EF4-FFF2-40B4-BE49-F238E27FC236}">
                <a16:creationId xmlns:a16="http://schemas.microsoft.com/office/drawing/2014/main" id="{2C9DD671-52B6-D045-9555-16C723B395E6}"/>
              </a:ext>
            </a:extLst>
          </p:cNvPr>
          <p:cNvPicPr>
            <a:picLocks noChangeAspect="1"/>
          </p:cNvPicPr>
          <p:nvPr/>
        </p:nvPicPr>
        <p:blipFill>
          <a:blip r:embed="rId3"/>
          <a:stretch>
            <a:fillRect/>
          </a:stretch>
        </p:blipFill>
        <p:spPr>
          <a:xfrm>
            <a:off x="3110442" y="-10565"/>
            <a:ext cx="9326033" cy="6994525"/>
          </a:xfrm>
          <a:prstGeom prst="rect">
            <a:avLst/>
          </a:prstGeom>
        </p:spPr>
      </p:pic>
    </p:spTree>
    <p:extLst>
      <p:ext uri="{BB962C8B-B14F-4D97-AF65-F5344CB8AC3E}">
        <p14:creationId xmlns:p14="http://schemas.microsoft.com/office/powerpoint/2010/main" val="40676926"/>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map&#10;&#10;Description automatically generated">
            <a:extLst>
              <a:ext uri="{FF2B5EF4-FFF2-40B4-BE49-F238E27FC236}">
                <a16:creationId xmlns:a16="http://schemas.microsoft.com/office/drawing/2014/main" id="{1604A480-3396-714B-A879-BF48982F64B5}"/>
              </a:ext>
            </a:extLst>
          </p:cNvPr>
          <p:cNvPicPr>
            <a:picLocks noChangeAspect="1"/>
          </p:cNvPicPr>
          <p:nvPr/>
        </p:nvPicPr>
        <p:blipFill>
          <a:blip r:embed="rId3"/>
          <a:stretch>
            <a:fillRect/>
          </a:stretch>
        </p:blipFill>
        <p:spPr>
          <a:xfrm>
            <a:off x="40880" y="0"/>
            <a:ext cx="12395595" cy="6994525"/>
          </a:xfrm>
          <a:prstGeom prst="rect">
            <a:avLst/>
          </a:prstGeom>
        </p:spPr>
      </p:pic>
    </p:spTree>
    <p:extLst>
      <p:ext uri="{BB962C8B-B14F-4D97-AF65-F5344CB8AC3E}">
        <p14:creationId xmlns:p14="http://schemas.microsoft.com/office/powerpoint/2010/main" val="1560556352"/>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CF5FC30D-B981-334B-A2F3-BC8D05A03C5D}"/>
              </a:ext>
            </a:extLst>
          </p:cNvPr>
          <p:cNvPicPr>
            <a:picLocks noChangeAspect="1"/>
          </p:cNvPicPr>
          <p:nvPr/>
        </p:nvPicPr>
        <p:blipFill>
          <a:blip r:embed="rId3"/>
          <a:stretch>
            <a:fillRect/>
          </a:stretch>
        </p:blipFill>
        <p:spPr>
          <a:xfrm>
            <a:off x="865494" y="-800371"/>
            <a:ext cx="10705485" cy="8343530"/>
          </a:xfrm>
          <a:prstGeom prst="rect">
            <a:avLst/>
          </a:prstGeom>
        </p:spPr>
      </p:pic>
    </p:spTree>
    <p:extLst>
      <p:ext uri="{BB962C8B-B14F-4D97-AF65-F5344CB8AC3E}">
        <p14:creationId xmlns:p14="http://schemas.microsoft.com/office/powerpoint/2010/main" val="3278324427"/>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ar parked in a parking lot&#10;&#10;Description automatically generated">
            <a:extLst>
              <a:ext uri="{FF2B5EF4-FFF2-40B4-BE49-F238E27FC236}">
                <a16:creationId xmlns:a16="http://schemas.microsoft.com/office/drawing/2014/main" id="{9DEDDF6B-F38C-5F4E-87CC-2B9C6D0BEF42}"/>
              </a:ext>
            </a:extLst>
          </p:cNvPr>
          <p:cNvPicPr>
            <a:picLocks noChangeAspect="1"/>
          </p:cNvPicPr>
          <p:nvPr/>
        </p:nvPicPr>
        <p:blipFill>
          <a:blip r:embed="rId3"/>
          <a:stretch>
            <a:fillRect/>
          </a:stretch>
        </p:blipFill>
        <p:spPr>
          <a:xfrm>
            <a:off x="1371970" y="0"/>
            <a:ext cx="9326778" cy="6995084"/>
          </a:xfrm>
          <a:prstGeom prst="rect">
            <a:avLst/>
          </a:prstGeom>
        </p:spPr>
      </p:pic>
    </p:spTree>
    <p:extLst>
      <p:ext uri="{BB962C8B-B14F-4D97-AF65-F5344CB8AC3E}">
        <p14:creationId xmlns:p14="http://schemas.microsoft.com/office/powerpoint/2010/main" val="279725475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EV history</a:t>
            </a:r>
          </a:p>
        </p:txBody>
      </p:sp>
      <p:cxnSp>
        <p:nvCxnSpPr>
          <p:cNvPr id="3" name="Straight Arrow Connector 2"/>
          <p:cNvCxnSpPr/>
          <p:nvPr/>
        </p:nvCxnSpPr>
        <p:spPr>
          <a:xfrm>
            <a:off x="549019" y="1668482"/>
            <a:ext cx="10804849" cy="0"/>
          </a:xfrm>
          <a:prstGeom prst="straightConnector1">
            <a:avLst/>
          </a:prstGeom>
          <a:ln w="76200">
            <a:solidFill>
              <a:srgbClr val="80150B"/>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flipV="1">
            <a:off x="9609825" y="1664439"/>
            <a:ext cx="0" cy="2513716"/>
          </a:xfrm>
          <a:prstGeom prst="straightConnector1">
            <a:avLst/>
          </a:prstGeom>
          <a:ln w="31750">
            <a:solidFill>
              <a:srgbClr val="B0BF37"/>
            </a:solidFill>
            <a:tailEnd type="oval"/>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V="1">
            <a:off x="7116390" y="1656436"/>
            <a:ext cx="0" cy="2079535"/>
          </a:xfrm>
          <a:prstGeom prst="straightConnector1">
            <a:avLst/>
          </a:prstGeom>
          <a:ln w="31750">
            <a:solidFill>
              <a:srgbClr val="B0BF37"/>
            </a:solidFill>
            <a:tailEnd type="oval"/>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6629129" y="1661907"/>
            <a:ext cx="0" cy="1105939"/>
          </a:xfrm>
          <a:prstGeom prst="straightConnector1">
            <a:avLst/>
          </a:prstGeom>
          <a:ln w="31750">
            <a:solidFill>
              <a:srgbClr val="B0BF37"/>
            </a:solidFill>
            <a:tailEnd type="oval"/>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807988" y="1668483"/>
            <a:ext cx="0" cy="3566256"/>
          </a:xfrm>
          <a:prstGeom prst="straightConnector1">
            <a:avLst/>
          </a:prstGeom>
          <a:ln w="31750">
            <a:solidFill>
              <a:srgbClr val="B0BF37"/>
            </a:solidFill>
            <a:tailEnd type="ova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827506" y="4971603"/>
            <a:ext cx="1302526" cy="269714"/>
          </a:xfrm>
          <a:prstGeom prst="rect">
            <a:avLst/>
          </a:prstGeom>
          <a:solidFill>
            <a:srgbClr val="B0B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a:t>South Tower opens</a:t>
            </a:r>
          </a:p>
        </p:txBody>
      </p:sp>
      <p:sp>
        <p:nvSpPr>
          <p:cNvPr id="9" name="TextBox 8"/>
          <p:cNvSpPr txBox="1"/>
          <p:nvPr/>
        </p:nvSpPr>
        <p:spPr>
          <a:xfrm>
            <a:off x="518319" y="1301466"/>
            <a:ext cx="690734" cy="307777"/>
          </a:xfrm>
          <a:prstGeom prst="rect">
            <a:avLst/>
          </a:prstGeom>
          <a:noFill/>
        </p:spPr>
        <p:txBody>
          <a:bodyPr wrap="square" rtlCol="0">
            <a:spAutoFit/>
          </a:bodyPr>
          <a:lstStyle/>
          <a:p>
            <a:r>
              <a:rPr lang="en-US" sz="1400" dirty="0"/>
              <a:t>2002</a:t>
            </a:r>
          </a:p>
        </p:txBody>
      </p:sp>
      <p:sp>
        <p:nvSpPr>
          <p:cNvPr id="10" name="TextBox 9"/>
          <p:cNvSpPr txBox="1"/>
          <p:nvPr/>
        </p:nvSpPr>
        <p:spPr>
          <a:xfrm>
            <a:off x="1174772" y="1301466"/>
            <a:ext cx="690734" cy="307777"/>
          </a:xfrm>
          <a:prstGeom prst="rect">
            <a:avLst/>
          </a:prstGeom>
          <a:noFill/>
        </p:spPr>
        <p:txBody>
          <a:bodyPr wrap="square" rtlCol="0">
            <a:spAutoFit/>
          </a:bodyPr>
          <a:lstStyle/>
          <a:p>
            <a:r>
              <a:rPr lang="en-US" sz="1400" dirty="0"/>
              <a:t>2003</a:t>
            </a:r>
          </a:p>
        </p:txBody>
      </p:sp>
      <p:sp>
        <p:nvSpPr>
          <p:cNvPr id="11" name="TextBox 10"/>
          <p:cNvSpPr txBox="1"/>
          <p:nvPr/>
        </p:nvSpPr>
        <p:spPr>
          <a:xfrm>
            <a:off x="1831225" y="1301466"/>
            <a:ext cx="690734" cy="307777"/>
          </a:xfrm>
          <a:prstGeom prst="rect">
            <a:avLst/>
          </a:prstGeom>
          <a:noFill/>
        </p:spPr>
        <p:txBody>
          <a:bodyPr wrap="square" rtlCol="0">
            <a:spAutoFit/>
          </a:bodyPr>
          <a:lstStyle/>
          <a:p>
            <a:r>
              <a:rPr lang="en-US" sz="1400" dirty="0"/>
              <a:t>2004</a:t>
            </a:r>
          </a:p>
        </p:txBody>
      </p:sp>
      <p:sp>
        <p:nvSpPr>
          <p:cNvPr id="12" name="TextBox 11"/>
          <p:cNvSpPr txBox="1"/>
          <p:nvPr/>
        </p:nvSpPr>
        <p:spPr>
          <a:xfrm>
            <a:off x="2487678" y="1301466"/>
            <a:ext cx="690734" cy="307777"/>
          </a:xfrm>
          <a:prstGeom prst="rect">
            <a:avLst/>
          </a:prstGeom>
          <a:noFill/>
        </p:spPr>
        <p:txBody>
          <a:bodyPr wrap="square" rtlCol="0">
            <a:spAutoFit/>
          </a:bodyPr>
          <a:lstStyle/>
          <a:p>
            <a:r>
              <a:rPr lang="en-US" sz="1400" dirty="0"/>
              <a:t>2005</a:t>
            </a:r>
          </a:p>
        </p:txBody>
      </p:sp>
      <p:sp>
        <p:nvSpPr>
          <p:cNvPr id="13" name="TextBox 12"/>
          <p:cNvSpPr txBox="1"/>
          <p:nvPr/>
        </p:nvSpPr>
        <p:spPr>
          <a:xfrm>
            <a:off x="3144131" y="1301466"/>
            <a:ext cx="690734" cy="307777"/>
          </a:xfrm>
          <a:prstGeom prst="rect">
            <a:avLst/>
          </a:prstGeom>
          <a:noFill/>
        </p:spPr>
        <p:txBody>
          <a:bodyPr wrap="square" rtlCol="0">
            <a:spAutoFit/>
          </a:bodyPr>
          <a:lstStyle/>
          <a:p>
            <a:r>
              <a:rPr lang="en-US" sz="1400" dirty="0"/>
              <a:t>2006</a:t>
            </a:r>
          </a:p>
        </p:txBody>
      </p:sp>
      <p:sp>
        <p:nvSpPr>
          <p:cNvPr id="14" name="TextBox 13"/>
          <p:cNvSpPr txBox="1"/>
          <p:nvPr/>
        </p:nvSpPr>
        <p:spPr>
          <a:xfrm>
            <a:off x="3800584" y="1301466"/>
            <a:ext cx="690734" cy="307777"/>
          </a:xfrm>
          <a:prstGeom prst="rect">
            <a:avLst/>
          </a:prstGeom>
          <a:noFill/>
        </p:spPr>
        <p:txBody>
          <a:bodyPr wrap="square" rtlCol="0">
            <a:spAutoFit/>
          </a:bodyPr>
          <a:lstStyle/>
          <a:p>
            <a:r>
              <a:rPr lang="en-US" sz="1400" dirty="0"/>
              <a:t>2007</a:t>
            </a:r>
          </a:p>
        </p:txBody>
      </p:sp>
      <p:sp>
        <p:nvSpPr>
          <p:cNvPr id="15" name="TextBox 14"/>
          <p:cNvSpPr txBox="1"/>
          <p:nvPr/>
        </p:nvSpPr>
        <p:spPr>
          <a:xfrm>
            <a:off x="4457037" y="1301466"/>
            <a:ext cx="690734" cy="307777"/>
          </a:xfrm>
          <a:prstGeom prst="rect">
            <a:avLst/>
          </a:prstGeom>
          <a:noFill/>
        </p:spPr>
        <p:txBody>
          <a:bodyPr wrap="square" rtlCol="0">
            <a:spAutoFit/>
          </a:bodyPr>
          <a:lstStyle/>
          <a:p>
            <a:r>
              <a:rPr lang="en-US" sz="1400" dirty="0"/>
              <a:t>2008</a:t>
            </a:r>
          </a:p>
        </p:txBody>
      </p:sp>
      <p:sp>
        <p:nvSpPr>
          <p:cNvPr id="16" name="TextBox 15"/>
          <p:cNvSpPr txBox="1"/>
          <p:nvPr/>
        </p:nvSpPr>
        <p:spPr>
          <a:xfrm>
            <a:off x="5113490" y="1301466"/>
            <a:ext cx="690734" cy="307777"/>
          </a:xfrm>
          <a:prstGeom prst="rect">
            <a:avLst/>
          </a:prstGeom>
          <a:noFill/>
        </p:spPr>
        <p:txBody>
          <a:bodyPr wrap="square" rtlCol="0">
            <a:spAutoFit/>
          </a:bodyPr>
          <a:lstStyle/>
          <a:p>
            <a:r>
              <a:rPr lang="en-US" sz="1400" dirty="0"/>
              <a:t>2009</a:t>
            </a:r>
          </a:p>
        </p:txBody>
      </p:sp>
      <p:sp>
        <p:nvSpPr>
          <p:cNvPr id="17" name="TextBox 16"/>
          <p:cNvSpPr txBox="1"/>
          <p:nvPr/>
        </p:nvSpPr>
        <p:spPr>
          <a:xfrm>
            <a:off x="5769943" y="1301466"/>
            <a:ext cx="690734" cy="307777"/>
          </a:xfrm>
          <a:prstGeom prst="rect">
            <a:avLst/>
          </a:prstGeom>
          <a:noFill/>
        </p:spPr>
        <p:txBody>
          <a:bodyPr wrap="square" rtlCol="0">
            <a:spAutoFit/>
          </a:bodyPr>
          <a:lstStyle/>
          <a:p>
            <a:r>
              <a:rPr lang="en-US" sz="1400" dirty="0"/>
              <a:t>2010</a:t>
            </a:r>
          </a:p>
        </p:txBody>
      </p:sp>
      <p:sp>
        <p:nvSpPr>
          <p:cNvPr id="18" name="TextBox 17"/>
          <p:cNvSpPr txBox="1"/>
          <p:nvPr/>
        </p:nvSpPr>
        <p:spPr>
          <a:xfrm>
            <a:off x="6426396" y="1301466"/>
            <a:ext cx="690734" cy="307777"/>
          </a:xfrm>
          <a:prstGeom prst="rect">
            <a:avLst/>
          </a:prstGeom>
          <a:noFill/>
        </p:spPr>
        <p:txBody>
          <a:bodyPr wrap="square" rtlCol="0">
            <a:spAutoFit/>
          </a:bodyPr>
          <a:lstStyle/>
          <a:p>
            <a:r>
              <a:rPr lang="en-US" sz="1400" dirty="0"/>
              <a:t>2011</a:t>
            </a:r>
          </a:p>
        </p:txBody>
      </p:sp>
      <p:sp>
        <p:nvSpPr>
          <p:cNvPr id="19" name="TextBox 18"/>
          <p:cNvSpPr txBox="1"/>
          <p:nvPr/>
        </p:nvSpPr>
        <p:spPr>
          <a:xfrm>
            <a:off x="7082849" y="1301466"/>
            <a:ext cx="690734" cy="307777"/>
          </a:xfrm>
          <a:prstGeom prst="rect">
            <a:avLst/>
          </a:prstGeom>
          <a:noFill/>
        </p:spPr>
        <p:txBody>
          <a:bodyPr wrap="square" rtlCol="0">
            <a:spAutoFit/>
          </a:bodyPr>
          <a:lstStyle/>
          <a:p>
            <a:r>
              <a:rPr lang="en-US" sz="1400" dirty="0"/>
              <a:t>2012</a:t>
            </a:r>
          </a:p>
        </p:txBody>
      </p:sp>
      <p:sp>
        <p:nvSpPr>
          <p:cNvPr id="20" name="TextBox 19"/>
          <p:cNvSpPr txBox="1"/>
          <p:nvPr/>
        </p:nvSpPr>
        <p:spPr>
          <a:xfrm>
            <a:off x="7739302" y="1301466"/>
            <a:ext cx="690734" cy="307777"/>
          </a:xfrm>
          <a:prstGeom prst="rect">
            <a:avLst/>
          </a:prstGeom>
          <a:noFill/>
        </p:spPr>
        <p:txBody>
          <a:bodyPr wrap="square" rtlCol="0">
            <a:spAutoFit/>
          </a:bodyPr>
          <a:lstStyle/>
          <a:p>
            <a:r>
              <a:rPr lang="en-US" sz="1400" dirty="0"/>
              <a:t>2013</a:t>
            </a:r>
          </a:p>
        </p:txBody>
      </p:sp>
      <p:sp>
        <p:nvSpPr>
          <p:cNvPr id="21" name="TextBox 20"/>
          <p:cNvSpPr txBox="1"/>
          <p:nvPr/>
        </p:nvSpPr>
        <p:spPr>
          <a:xfrm>
            <a:off x="8395755" y="1301466"/>
            <a:ext cx="690734" cy="307777"/>
          </a:xfrm>
          <a:prstGeom prst="rect">
            <a:avLst/>
          </a:prstGeom>
          <a:noFill/>
        </p:spPr>
        <p:txBody>
          <a:bodyPr wrap="square" rtlCol="0">
            <a:spAutoFit/>
          </a:bodyPr>
          <a:lstStyle/>
          <a:p>
            <a:r>
              <a:rPr lang="en-US" sz="1400" dirty="0"/>
              <a:t>2014</a:t>
            </a:r>
          </a:p>
        </p:txBody>
      </p:sp>
      <p:sp>
        <p:nvSpPr>
          <p:cNvPr id="22" name="TextBox 21"/>
          <p:cNvSpPr txBox="1"/>
          <p:nvPr/>
        </p:nvSpPr>
        <p:spPr>
          <a:xfrm>
            <a:off x="9052208" y="1301466"/>
            <a:ext cx="690734" cy="307777"/>
          </a:xfrm>
          <a:prstGeom prst="rect">
            <a:avLst/>
          </a:prstGeom>
          <a:noFill/>
        </p:spPr>
        <p:txBody>
          <a:bodyPr wrap="square" rtlCol="0">
            <a:spAutoFit/>
          </a:bodyPr>
          <a:lstStyle/>
          <a:p>
            <a:r>
              <a:rPr lang="en-US" sz="1400" dirty="0"/>
              <a:t>2015</a:t>
            </a:r>
          </a:p>
        </p:txBody>
      </p:sp>
      <p:sp>
        <p:nvSpPr>
          <p:cNvPr id="23" name="TextBox 22"/>
          <p:cNvSpPr txBox="1"/>
          <p:nvPr/>
        </p:nvSpPr>
        <p:spPr>
          <a:xfrm>
            <a:off x="9708661" y="1301466"/>
            <a:ext cx="690734" cy="307777"/>
          </a:xfrm>
          <a:prstGeom prst="rect">
            <a:avLst/>
          </a:prstGeom>
          <a:noFill/>
        </p:spPr>
        <p:txBody>
          <a:bodyPr wrap="square" rtlCol="0">
            <a:spAutoFit/>
          </a:bodyPr>
          <a:lstStyle/>
          <a:p>
            <a:r>
              <a:rPr lang="en-US" sz="1400" dirty="0"/>
              <a:t>2016</a:t>
            </a:r>
          </a:p>
        </p:txBody>
      </p:sp>
      <p:sp>
        <p:nvSpPr>
          <p:cNvPr id="24" name="TextBox 23"/>
          <p:cNvSpPr txBox="1"/>
          <p:nvPr/>
        </p:nvSpPr>
        <p:spPr>
          <a:xfrm>
            <a:off x="10365113" y="1301466"/>
            <a:ext cx="690734" cy="307777"/>
          </a:xfrm>
          <a:prstGeom prst="rect">
            <a:avLst/>
          </a:prstGeom>
          <a:noFill/>
        </p:spPr>
        <p:txBody>
          <a:bodyPr wrap="square" rtlCol="0">
            <a:spAutoFit/>
          </a:bodyPr>
          <a:lstStyle/>
          <a:p>
            <a:r>
              <a:rPr lang="en-US" sz="1400" dirty="0"/>
              <a:t>2017</a:t>
            </a:r>
          </a:p>
        </p:txBody>
      </p:sp>
      <p:cxnSp>
        <p:nvCxnSpPr>
          <p:cNvPr id="25" name="Straight Arrow Connector 24"/>
          <p:cNvCxnSpPr/>
          <p:nvPr/>
        </p:nvCxnSpPr>
        <p:spPr>
          <a:xfrm flipV="1">
            <a:off x="1519553" y="1661905"/>
            <a:ext cx="0" cy="3211023"/>
          </a:xfrm>
          <a:prstGeom prst="straightConnector1">
            <a:avLst/>
          </a:prstGeom>
          <a:ln w="31750">
            <a:solidFill>
              <a:srgbClr val="B0BF37"/>
            </a:solidFill>
            <a:tailEnd type="oval"/>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1512759" y="4609792"/>
            <a:ext cx="1302526" cy="269714"/>
          </a:xfrm>
          <a:prstGeom prst="rect">
            <a:avLst/>
          </a:prstGeom>
          <a:solidFill>
            <a:srgbClr val="B0B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a:t>North Tower opens</a:t>
            </a:r>
          </a:p>
        </p:txBody>
      </p:sp>
      <p:cxnSp>
        <p:nvCxnSpPr>
          <p:cNvPr id="27" name="Straight Arrow Connector 26"/>
          <p:cNvCxnSpPr/>
          <p:nvPr/>
        </p:nvCxnSpPr>
        <p:spPr>
          <a:xfrm flipV="1">
            <a:off x="5934767" y="1668483"/>
            <a:ext cx="0" cy="3211023"/>
          </a:xfrm>
          <a:prstGeom prst="straightConnector1">
            <a:avLst/>
          </a:prstGeom>
          <a:ln w="31750">
            <a:solidFill>
              <a:srgbClr val="B0BF37"/>
            </a:solidFill>
            <a:tailEnd type="ova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5921395" y="4616370"/>
            <a:ext cx="1302526" cy="401282"/>
          </a:xfrm>
          <a:prstGeom prst="rect">
            <a:avLst/>
          </a:prstGeom>
          <a:solidFill>
            <a:srgbClr val="B0B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a:t>High Efficiency Light Investments</a:t>
            </a:r>
          </a:p>
        </p:txBody>
      </p:sp>
      <p:cxnSp>
        <p:nvCxnSpPr>
          <p:cNvPr id="29" name="Straight Arrow Connector 28"/>
          <p:cNvCxnSpPr/>
          <p:nvPr/>
        </p:nvCxnSpPr>
        <p:spPr>
          <a:xfrm flipV="1">
            <a:off x="6084310" y="1661906"/>
            <a:ext cx="0" cy="579663"/>
          </a:xfrm>
          <a:prstGeom prst="straightConnector1">
            <a:avLst/>
          </a:prstGeom>
          <a:ln w="31750">
            <a:solidFill>
              <a:srgbClr val="B0BF37"/>
            </a:solidFill>
            <a:tailEnd type="oval"/>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6887973" y="1661907"/>
            <a:ext cx="0" cy="1586157"/>
          </a:xfrm>
          <a:prstGeom prst="straightConnector1">
            <a:avLst/>
          </a:prstGeom>
          <a:ln w="31750">
            <a:solidFill>
              <a:srgbClr val="B0BF37"/>
            </a:solidFill>
            <a:tailEnd type="oval"/>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6874601" y="2853360"/>
            <a:ext cx="1302526" cy="401282"/>
          </a:xfrm>
          <a:prstGeom prst="rect">
            <a:avLst/>
          </a:prstGeom>
          <a:solidFill>
            <a:srgbClr val="B0B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a:t>$37,500 Quote – 1 Charger</a:t>
            </a:r>
          </a:p>
        </p:txBody>
      </p:sp>
      <p:sp>
        <p:nvSpPr>
          <p:cNvPr id="32" name="Rectangle 31"/>
          <p:cNvSpPr/>
          <p:nvPr/>
        </p:nvSpPr>
        <p:spPr>
          <a:xfrm>
            <a:off x="6615757" y="2489642"/>
            <a:ext cx="1302526" cy="284782"/>
          </a:xfrm>
          <a:prstGeom prst="rect">
            <a:avLst/>
          </a:prstGeom>
          <a:solidFill>
            <a:srgbClr val="B0B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a:t>Motorcycle Parking</a:t>
            </a:r>
          </a:p>
        </p:txBody>
      </p:sp>
      <p:sp>
        <p:nvSpPr>
          <p:cNvPr id="33" name="Rectangle 32"/>
          <p:cNvSpPr/>
          <p:nvPr/>
        </p:nvSpPr>
        <p:spPr>
          <a:xfrm>
            <a:off x="6070938" y="1846865"/>
            <a:ext cx="1302526" cy="447368"/>
          </a:xfrm>
          <a:prstGeom prst="rect">
            <a:avLst/>
          </a:prstGeom>
          <a:solidFill>
            <a:srgbClr val="B0B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a:t>Resident asks HOA for EV roadmap</a:t>
            </a:r>
          </a:p>
        </p:txBody>
      </p:sp>
      <p:sp>
        <p:nvSpPr>
          <p:cNvPr id="34" name="Rectangle 33"/>
          <p:cNvSpPr/>
          <p:nvPr/>
        </p:nvSpPr>
        <p:spPr>
          <a:xfrm>
            <a:off x="7103018" y="3334689"/>
            <a:ext cx="1394922" cy="401282"/>
          </a:xfrm>
          <a:prstGeom prst="rect">
            <a:avLst/>
          </a:prstGeom>
          <a:solidFill>
            <a:srgbClr val="B0B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a:t>Resident moves to </a:t>
            </a:r>
            <a:r>
              <a:rPr lang="en-US" sz="1100" dirty="0" err="1"/>
              <a:t>Escala</a:t>
            </a:r>
            <a:r>
              <a:rPr lang="en-US" sz="1100" dirty="0"/>
              <a:t> Condominium</a:t>
            </a:r>
          </a:p>
        </p:txBody>
      </p:sp>
      <p:cxnSp>
        <p:nvCxnSpPr>
          <p:cNvPr id="35" name="Straight Arrow Connector 34"/>
          <p:cNvCxnSpPr/>
          <p:nvPr/>
        </p:nvCxnSpPr>
        <p:spPr>
          <a:xfrm flipV="1">
            <a:off x="8108488" y="1664436"/>
            <a:ext cx="0" cy="579663"/>
          </a:xfrm>
          <a:prstGeom prst="straightConnector1">
            <a:avLst/>
          </a:prstGeom>
          <a:ln w="31750">
            <a:solidFill>
              <a:srgbClr val="B0BF37"/>
            </a:solidFill>
            <a:tailEnd type="oval"/>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8496405" y="1663013"/>
            <a:ext cx="0" cy="1053302"/>
          </a:xfrm>
          <a:prstGeom prst="straightConnector1">
            <a:avLst/>
          </a:prstGeom>
          <a:ln w="31750">
            <a:solidFill>
              <a:srgbClr val="B0BF37"/>
            </a:solidFill>
            <a:tailEnd type="oval"/>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8951407" y="1664437"/>
            <a:ext cx="0" cy="1546689"/>
          </a:xfrm>
          <a:prstGeom prst="straightConnector1">
            <a:avLst/>
          </a:prstGeom>
          <a:ln w="31750">
            <a:solidFill>
              <a:srgbClr val="B0BF37"/>
            </a:solidFill>
            <a:tailEnd type="oval"/>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8095116" y="1849395"/>
            <a:ext cx="1080401" cy="401282"/>
          </a:xfrm>
          <a:prstGeom prst="rect">
            <a:avLst/>
          </a:prstGeom>
          <a:solidFill>
            <a:srgbClr val="B0B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a:t>Build sets up EV committee</a:t>
            </a:r>
          </a:p>
        </p:txBody>
      </p:sp>
      <p:cxnSp>
        <p:nvCxnSpPr>
          <p:cNvPr id="42" name="Straight Arrow Connector 41"/>
          <p:cNvCxnSpPr/>
          <p:nvPr/>
        </p:nvCxnSpPr>
        <p:spPr>
          <a:xfrm flipV="1">
            <a:off x="9358749" y="1664438"/>
            <a:ext cx="0" cy="2040071"/>
          </a:xfrm>
          <a:prstGeom prst="straightConnector1">
            <a:avLst/>
          </a:prstGeom>
          <a:ln w="31750">
            <a:solidFill>
              <a:srgbClr val="B0BF37"/>
            </a:solidFill>
            <a:tailEnd type="oval"/>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9345377" y="3303227"/>
            <a:ext cx="1211607" cy="401282"/>
          </a:xfrm>
          <a:prstGeom prst="rect">
            <a:avLst/>
          </a:prstGeom>
          <a:solidFill>
            <a:srgbClr val="B0B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a:t>EV Community Charger Proposal</a:t>
            </a:r>
          </a:p>
        </p:txBody>
      </p:sp>
      <p:sp>
        <p:nvSpPr>
          <p:cNvPr id="44" name="Rectangle 43"/>
          <p:cNvSpPr/>
          <p:nvPr/>
        </p:nvSpPr>
        <p:spPr>
          <a:xfrm>
            <a:off x="9596453" y="3776873"/>
            <a:ext cx="1315766" cy="628986"/>
          </a:xfrm>
          <a:prstGeom prst="rect">
            <a:avLst/>
          </a:prstGeom>
          <a:solidFill>
            <a:srgbClr val="B0B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a:t>EV Community Charger Approved /</a:t>
            </a:r>
          </a:p>
          <a:p>
            <a:r>
              <a:rPr lang="en-US" sz="1100" dirty="0"/>
              <a:t>Wait on private EV</a:t>
            </a:r>
          </a:p>
        </p:txBody>
      </p:sp>
      <p:sp>
        <p:nvSpPr>
          <p:cNvPr id="45" name="Rectangle 44"/>
          <p:cNvSpPr/>
          <p:nvPr/>
        </p:nvSpPr>
        <p:spPr>
          <a:xfrm>
            <a:off x="8938035" y="2809844"/>
            <a:ext cx="1080401" cy="401282"/>
          </a:xfrm>
          <a:prstGeom prst="rect">
            <a:avLst/>
          </a:prstGeom>
          <a:solidFill>
            <a:srgbClr val="B0B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a:t>Renewed EV Interest</a:t>
            </a:r>
          </a:p>
        </p:txBody>
      </p:sp>
      <p:sp>
        <p:nvSpPr>
          <p:cNvPr id="46" name="Rectangle 45"/>
          <p:cNvSpPr/>
          <p:nvPr/>
        </p:nvSpPr>
        <p:spPr>
          <a:xfrm>
            <a:off x="8483033" y="2315033"/>
            <a:ext cx="1302526" cy="401282"/>
          </a:xfrm>
          <a:prstGeom prst="rect">
            <a:avLst/>
          </a:prstGeom>
          <a:solidFill>
            <a:srgbClr val="B0B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a:t>EV “Wait &amp; See” Decision</a:t>
            </a:r>
          </a:p>
        </p:txBody>
      </p:sp>
    </p:spTree>
    <p:extLst>
      <p:ext uri="{BB962C8B-B14F-4D97-AF65-F5344CB8AC3E}">
        <p14:creationId xmlns:p14="http://schemas.microsoft.com/office/powerpoint/2010/main" val="3427607830"/>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mputer monitor and keyboard&#10;&#10;Description automatically generated">
            <a:extLst>
              <a:ext uri="{FF2B5EF4-FFF2-40B4-BE49-F238E27FC236}">
                <a16:creationId xmlns:a16="http://schemas.microsoft.com/office/drawing/2014/main" id="{0B2FB542-9F78-C443-B3A7-799BBCDE8AD3}"/>
              </a:ext>
            </a:extLst>
          </p:cNvPr>
          <p:cNvPicPr>
            <a:picLocks noChangeAspect="1"/>
          </p:cNvPicPr>
          <p:nvPr/>
        </p:nvPicPr>
        <p:blipFill>
          <a:blip r:embed="rId3"/>
          <a:stretch>
            <a:fillRect/>
          </a:stretch>
        </p:blipFill>
        <p:spPr>
          <a:xfrm>
            <a:off x="1555221" y="0"/>
            <a:ext cx="9326033" cy="6994525"/>
          </a:xfrm>
          <a:prstGeom prst="rect">
            <a:avLst/>
          </a:prstGeom>
        </p:spPr>
      </p:pic>
    </p:spTree>
    <p:extLst>
      <p:ext uri="{BB962C8B-B14F-4D97-AF65-F5344CB8AC3E}">
        <p14:creationId xmlns:p14="http://schemas.microsoft.com/office/powerpoint/2010/main" val="3011231976"/>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920044ED-04CE-CD4D-B8BE-7D9FFDE384CD}"/>
              </a:ext>
            </a:extLst>
          </p:cNvPr>
          <p:cNvPicPr>
            <a:picLocks noChangeAspect="1"/>
          </p:cNvPicPr>
          <p:nvPr/>
        </p:nvPicPr>
        <p:blipFill>
          <a:blip r:embed="rId3"/>
          <a:stretch>
            <a:fillRect/>
          </a:stretch>
        </p:blipFill>
        <p:spPr>
          <a:xfrm>
            <a:off x="1555221" y="0"/>
            <a:ext cx="9326033" cy="6994525"/>
          </a:xfrm>
          <a:prstGeom prst="rect">
            <a:avLst/>
          </a:prstGeom>
        </p:spPr>
      </p:pic>
    </p:spTree>
    <p:extLst>
      <p:ext uri="{BB962C8B-B14F-4D97-AF65-F5344CB8AC3E}">
        <p14:creationId xmlns:p14="http://schemas.microsoft.com/office/powerpoint/2010/main" val="2229623924"/>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E9F7F2-1DEC-D74C-9EF2-DEE8C5C68C98}"/>
              </a:ext>
            </a:extLst>
          </p:cNvPr>
          <p:cNvSpPr txBox="1"/>
          <p:nvPr/>
        </p:nvSpPr>
        <p:spPr>
          <a:xfrm>
            <a:off x="9332939" y="1851360"/>
            <a:ext cx="3201496" cy="1446550"/>
          </a:xfrm>
          <a:prstGeom prst="rect">
            <a:avLst/>
          </a:prstGeom>
          <a:noFill/>
        </p:spPr>
        <p:txBody>
          <a:bodyPr wrap="square" lIns="182880" tIns="146304" rIns="182880" bIns="146304" rtlCol="0">
            <a:spAutoFit/>
          </a:bodyPr>
          <a:lstStyle/>
          <a:p>
            <a:pPr>
              <a:lnSpc>
                <a:spcPct val="90000"/>
              </a:lnSpc>
              <a:spcAft>
                <a:spcPts val="600"/>
              </a:spcAft>
            </a:pPr>
            <a:r>
              <a:rPr lang="en-US" sz="2400">
                <a:gradFill>
                  <a:gsLst>
                    <a:gs pos="2917">
                      <a:schemeClr val="tx1"/>
                    </a:gs>
                    <a:gs pos="30000">
                      <a:schemeClr val="tx1"/>
                    </a:gs>
                  </a:gsLst>
                  <a:lin ang="5400000" scaled="0"/>
                </a:gradFill>
              </a:rPr>
              <a:t>Supercharging</a:t>
            </a:r>
          </a:p>
          <a:p>
            <a:pPr>
              <a:lnSpc>
                <a:spcPct val="90000"/>
              </a:lnSpc>
              <a:spcAft>
                <a:spcPts val="600"/>
              </a:spcAft>
            </a:pPr>
            <a:r>
              <a:rPr lang="en-US" sz="1600">
                <a:gradFill>
                  <a:gsLst>
                    <a:gs pos="2917">
                      <a:schemeClr val="tx1"/>
                    </a:gs>
                    <a:gs pos="30000">
                      <a:schemeClr val="tx1"/>
                    </a:gs>
                  </a:gsLst>
                  <a:lin ang="5400000" scaled="0"/>
                </a:gradFill>
              </a:rPr>
              <a:t>475 mi/hr. of charge</a:t>
            </a:r>
          </a:p>
          <a:p>
            <a:pPr>
              <a:lnSpc>
                <a:spcPct val="90000"/>
              </a:lnSpc>
              <a:spcAft>
                <a:spcPts val="600"/>
              </a:spcAft>
            </a:pPr>
            <a:r>
              <a:rPr lang="en-US" sz="1600" i="1">
                <a:gradFill>
                  <a:gsLst>
                    <a:gs pos="2917">
                      <a:schemeClr val="tx1"/>
                    </a:gs>
                    <a:gs pos="30000">
                      <a:schemeClr val="tx1"/>
                    </a:gs>
                  </a:gsLst>
                  <a:lin ang="5400000" scaled="0"/>
                </a:gradFill>
              </a:rPr>
              <a:t>Only charge what you need to reach your next destination</a:t>
            </a:r>
            <a:endParaRPr lang="en-US" sz="2000" i="1">
              <a:gradFill>
                <a:gsLst>
                  <a:gs pos="2917">
                    <a:schemeClr val="tx1"/>
                  </a:gs>
                  <a:gs pos="30000">
                    <a:schemeClr val="tx1"/>
                  </a:gs>
                </a:gsLst>
                <a:lin ang="5400000" scaled="0"/>
              </a:gradFill>
            </a:endParaRPr>
          </a:p>
        </p:txBody>
      </p:sp>
      <p:pic>
        <p:nvPicPr>
          <p:cNvPr id="7" name="Picture 6" descr="A picture containing indoor, monitor&#10;&#10;Description automatically generated">
            <a:extLst>
              <a:ext uri="{FF2B5EF4-FFF2-40B4-BE49-F238E27FC236}">
                <a16:creationId xmlns:a16="http://schemas.microsoft.com/office/drawing/2014/main" id="{D92B502D-3FE4-F741-99D4-2FC5AADE25F5}"/>
              </a:ext>
            </a:extLst>
          </p:cNvPr>
          <p:cNvPicPr>
            <a:picLocks noChangeAspect="1"/>
          </p:cNvPicPr>
          <p:nvPr/>
        </p:nvPicPr>
        <p:blipFill>
          <a:blip r:embed="rId3"/>
          <a:stretch>
            <a:fillRect/>
          </a:stretch>
        </p:blipFill>
        <p:spPr>
          <a:xfrm>
            <a:off x="6906" y="-2628"/>
            <a:ext cx="9326033" cy="6994525"/>
          </a:xfrm>
          <a:prstGeom prst="rect">
            <a:avLst/>
          </a:prstGeom>
        </p:spPr>
      </p:pic>
    </p:spTree>
    <p:extLst>
      <p:ext uri="{BB962C8B-B14F-4D97-AF65-F5344CB8AC3E}">
        <p14:creationId xmlns:p14="http://schemas.microsoft.com/office/powerpoint/2010/main" val="3018466607"/>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 parked on the side of a road&#10;&#10;Description automatically generated">
            <a:extLst>
              <a:ext uri="{FF2B5EF4-FFF2-40B4-BE49-F238E27FC236}">
                <a16:creationId xmlns:a16="http://schemas.microsoft.com/office/drawing/2014/main" id="{2F52279F-19D6-3744-9F76-4033943FEBB2}"/>
              </a:ext>
            </a:extLst>
          </p:cNvPr>
          <p:cNvPicPr>
            <a:picLocks noChangeAspect="1"/>
          </p:cNvPicPr>
          <p:nvPr/>
        </p:nvPicPr>
        <p:blipFill>
          <a:blip r:embed="rId3"/>
          <a:stretch>
            <a:fillRect/>
          </a:stretch>
        </p:blipFill>
        <p:spPr>
          <a:xfrm>
            <a:off x="0" y="-1166416"/>
            <a:ext cx="12436089" cy="9327067"/>
          </a:xfrm>
          <a:prstGeom prst="rect">
            <a:avLst/>
          </a:prstGeom>
        </p:spPr>
      </p:pic>
    </p:spTree>
    <p:extLst>
      <p:ext uri="{BB962C8B-B14F-4D97-AF65-F5344CB8AC3E}">
        <p14:creationId xmlns:p14="http://schemas.microsoft.com/office/powerpoint/2010/main" val="938436092"/>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6817F-0EC9-8744-BB68-BE701A2D6056}"/>
              </a:ext>
            </a:extLst>
          </p:cNvPr>
          <p:cNvSpPr>
            <a:spLocks noGrp="1"/>
          </p:cNvSpPr>
          <p:nvPr>
            <p:ph type="title"/>
          </p:nvPr>
        </p:nvSpPr>
        <p:spPr/>
        <p:txBody>
          <a:bodyPr/>
          <a:lstStyle/>
          <a:p>
            <a:r>
              <a:rPr lang="en-US" dirty="0"/>
              <a:t>Our paid, shared EV amenity</a:t>
            </a:r>
          </a:p>
        </p:txBody>
      </p:sp>
    </p:spTree>
    <p:extLst>
      <p:ext uri="{BB962C8B-B14F-4D97-AF65-F5344CB8AC3E}">
        <p14:creationId xmlns:p14="http://schemas.microsoft.com/office/powerpoint/2010/main" val="3469270347"/>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495B82C-F2BA-134C-9C01-D62B88976B6B}"/>
              </a:ext>
            </a:extLst>
          </p:cNvPr>
          <p:cNvSpPr txBox="1"/>
          <p:nvPr/>
        </p:nvSpPr>
        <p:spPr>
          <a:xfrm>
            <a:off x="-91053" y="4503091"/>
            <a:ext cx="3201496" cy="2640723"/>
          </a:xfrm>
          <a:prstGeom prst="rect">
            <a:avLst/>
          </a:prstGeom>
          <a:noFill/>
        </p:spPr>
        <p:txBody>
          <a:bodyPr wrap="square" lIns="182880" tIns="146304" rIns="182880" bIns="146304" rtlCol="0">
            <a:spAutoFit/>
          </a:bodyPr>
          <a:lstStyle/>
          <a:p>
            <a:pPr algn="r">
              <a:lnSpc>
                <a:spcPct val="90000"/>
              </a:lnSpc>
              <a:spcAft>
                <a:spcPts val="600"/>
              </a:spcAft>
            </a:pPr>
            <a:r>
              <a:rPr lang="en-US" sz="2400" dirty="0">
                <a:gradFill>
                  <a:gsLst>
                    <a:gs pos="2917">
                      <a:schemeClr val="tx1"/>
                    </a:gs>
                    <a:gs pos="30000">
                      <a:schemeClr val="tx1"/>
                    </a:gs>
                  </a:gsLst>
                  <a:lin ang="5400000" scaled="0"/>
                </a:gradFill>
              </a:rPr>
              <a:t>Amenity</a:t>
            </a:r>
          </a:p>
          <a:p>
            <a:pPr algn="r">
              <a:lnSpc>
                <a:spcPct val="90000"/>
              </a:lnSpc>
              <a:spcAft>
                <a:spcPts val="600"/>
              </a:spcAft>
            </a:pPr>
            <a:r>
              <a:rPr lang="en-US" sz="1600" dirty="0">
                <a:gradFill>
                  <a:gsLst>
                    <a:gs pos="2917">
                      <a:schemeClr val="tx1"/>
                    </a:gs>
                    <a:gs pos="30000">
                      <a:schemeClr val="tx1"/>
                    </a:gs>
                  </a:gsLst>
                  <a:lin ang="5400000" scaled="0"/>
                </a:gradFill>
              </a:rPr>
              <a:t>Level A (South Entrance) Garage</a:t>
            </a:r>
          </a:p>
          <a:p>
            <a:pPr algn="r">
              <a:lnSpc>
                <a:spcPct val="90000"/>
              </a:lnSpc>
              <a:spcAft>
                <a:spcPts val="600"/>
              </a:spcAft>
            </a:pPr>
            <a:r>
              <a:rPr lang="en-US" sz="1600" dirty="0">
                <a:gradFill>
                  <a:gsLst>
                    <a:gs pos="2917">
                      <a:schemeClr val="tx1"/>
                    </a:gs>
                    <a:gs pos="30000">
                      <a:schemeClr val="tx1"/>
                    </a:gs>
                  </a:gsLst>
                  <a:lin ang="5400000" scaled="0"/>
                </a:gradFill>
              </a:rPr>
              <a:t>Level 2 Clipper Creek EVSE</a:t>
            </a:r>
          </a:p>
          <a:p>
            <a:pPr algn="r">
              <a:lnSpc>
                <a:spcPct val="90000"/>
              </a:lnSpc>
              <a:spcAft>
                <a:spcPts val="600"/>
              </a:spcAft>
            </a:pPr>
            <a:r>
              <a:rPr lang="en-US" sz="1600" dirty="0">
                <a:gradFill>
                  <a:gsLst>
                    <a:gs pos="2917">
                      <a:schemeClr val="tx1"/>
                    </a:gs>
                    <a:gs pos="30000">
                      <a:schemeClr val="tx1"/>
                    </a:gs>
                  </a:gsLst>
                  <a:lin ang="5400000" scaled="0"/>
                </a:gradFill>
              </a:rPr>
              <a:t>Locked 14-50 Outlet</a:t>
            </a:r>
          </a:p>
          <a:p>
            <a:pPr algn="r">
              <a:lnSpc>
                <a:spcPct val="90000"/>
              </a:lnSpc>
              <a:spcAft>
                <a:spcPts val="600"/>
              </a:spcAft>
            </a:pPr>
            <a:r>
              <a:rPr lang="en-US" sz="1600" dirty="0">
                <a:gradFill>
                  <a:gsLst>
                    <a:gs pos="2917">
                      <a:schemeClr val="tx1"/>
                    </a:gs>
                    <a:gs pos="30000">
                      <a:schemeClr val="tx1"/>
                    </a:gs>
                  </a:gsLst>
                  <a:lin ang="5400000" scaled="0"/>
                </a:gradFill>
              </a:rPr>
              <a:t>$1/hour</a:t>
            </a:r>
          </a:p>
          <a:p>
            <a:pPr algn="r">
              <a:lnSpc>
                <a:spcPct val="90000"/>
              </a:lnSpc>
              <a:spcAft>
                <a:spcPts val="600"/>
              </a:spcAft>
            </a:pPr>
            <a:r>
              <a:rPr lang="en-US" sz="1600" dirty="0">
                <a:gradFill>
                  <a:gsLst>
                    <a:gs pos="2917">
                      <a:schemeClr val="tx1"/>
                    </a:gs>
                    <a:gs pos="30000">
                      <a:schemeClr val="tx1"/>
                    </a:gs>
                  </a:gsLst>
                  <a:lin ang="5400000" scaled="0"/>
                </a:gradFill>
              </a:rPr>
              <a:t>Daily limit of 8 hours currently</a:t>
            </a:r>
          </a:p>
          <a:p>
            <a:pPr algn="r">
              <a:lnSpc>
                <a:spcPct val="90000"/>
              </a:lnSpc>
              <a:spcAft>
                <a:spcPts val="600"/>
              </a:spcAft>
            </a:pPr>
            <a:r>
              <a:rPr lang="en-US" sz="1600" dirty="0">
                <a:gradFill>
                  <a:gsLst>
                    <a:gs pos="2917">
                      <a:schemeClr val="tx1"/>
                    </a:gs>
                    <a:gs pos="30000">
                      <a:schemeClr val="tx1"/>
                    </a:gs>
                  </a:gsLst>
                  <a:lin ang="5400000" scaled="0"/>
                </a:gradFill>
              </a:rPr>
              <a:t>Overnight option exists</a:t>
            </a:r>
            <a:endParaRPr lang="en-US" sz="2000" dirty="0">
              <a:gradFill>
                <a:gsLst>
                  <a:gs pos="2917">
                    <a:schemeClr val="tx1"/>
                  </a:gs>
                  <a:gs pos="30000">
                    <a:schemeClr val="tx1"/>
                  </a:gs>
                </a:gsLst>
                <a:lin ang="5400000" scaled="0"/>
              </a:gradFill>
            </a:endParaRPr>
          </a:p>
        </p:txBody>
      </p:sp>
      <p:pic>
        <p:nvPicPr>
          <p:cNvPr id="6" name="Picture 5" descr="A picture containing indoor, road, building&#10;&#10;Description automatically generated">
            <a:extLst>
              <a:ext uri="{FF2B5EF4-FFF2-40B4-BE49-F238E27FC236}">
                <a16:creationId xmlns:a16="http://schemas.microsoft.com/office/drawing/2014/main" id="{3277F624-F44C-BB4E-909C-6A84FF2443B1}"/>
              </a:ext>
            </a:extLst>
          </p:cNvPr>
          <p:cNvPicPr>
            <a:picLocks noChangeAspect="1"/>
          </p:cNvPicPr>
          <p:nvPr/>
        </p:nvPicPr>
        <p:blipFill>
          <a:blip r:embed="rId3"/>
          <a:stretch>
            <a:fillRect/>
          </a:stretch>
        </p:blipFill>
        <p:spPr>
          <a:xfrm>
            <a:off x="3110443" y="0"/>
            <a:ext cx="9326033" cy="6994525"/>
          </a:xfrm>
          <a:prstGeom prst="rect">
            <a:avLst/>
          </a:prstGeom>
        </p:spPr>
      </p:pic>
    </p:spTree>
    <p:extLst>
      <p:ext uri="{BB962C8B-B14F-4D97-AF65-F5344CB8AC3E}">
        <p14:creationId xmlns:p14="http://schemas.microsoft.com/office/powerpoint/2010/main" val="200412460"/>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495B82C-F2BA-134C-9C01-D62B88976B6B}"/>
              </a:ext>
            </a:extLst>
          </p:cNvPr>
          <p:cNvSpPr txBox="1"/>
          <p:nvPr/>
        </p:nvSpPr>
        <p:spPr>
          <a:xfrm>
            <a:off x="-91053" y="4503091"/>
            <a:ext cx="3201496" cy="1911292"/>
          </a:xfrm>
          <a:prstGeom prst="rect">
            <a:avLst/>
          </a:prstGeom>
          <a:noFill/>
        </p:spPr>
        <p:txBody>
          <a:bodyPr wrap="square" lIns="182880" tIns="146304" rIns="182880" bIns="146304" rtlCol="0">
            <a:spAutoFit/>
          </a:bodyPr>
          <a:lstStyle/>
          <a:p>
            <a:pPr algn="r">
              <a:lnSpc>
                <a:spcPct val="90000"/>
              </a:lnSpc>
              <a:spcAft>
                <a:spcPts val="600"/>
              </a:spcAft>
            </a:pPr>
            <a:r>
              <a:rPr lang="en-US" sz="2400">
                <a:gradFill>
                  <a:gsLst>
                    <a:gs pos="2917">
                      <a:schemeClr val="tx1"/>
                    </a:gs>
                    <a:gs pos="30000">
                      <a:schemeClr val="tx1"/>
                    </a:gs>
                  </a:gsLst>
                  <a:lin ang="5400000" scaled="0"/>
                </a:gradFill>
              </a:rPr>
              <a:t>Community Electric Panel</a:t>
            </a:r>
          </a:p>
          <a:p>
            <a:pPr algn="r">
              <a:lnSpc>
                <a:spcPct val="90000"/>
              </a:lnSpc>
              <a:spcAft>
                <a:spcPts val="600"/>
              </a:spcAft>
            </a:pPr>
            <a:r>
              <a:rPr lang="en-US" sz="1600">
                <a:gradFill>
                  <a:gsLst>
                    <a:gs pos="2917">
                      <a:schemeClr val="tx1"/>
                    </a:gs>
                    <a:gs pos="30000">
                      <a:schemeClr val="tx1"/>
                    </a:gs>
                  </a:gsLst>
                  <a:lin ang="5400000" scaled="0"/>
                </a:gradFill>
              </a:rPr>
              <a:t>Various garage circuits</a:t>
            </a:r>
          </a:p>
          <a:p>
            <a:pPr algn="r">
              <a:lnSpc>
                <a:spcPct val="90000"/>
              </a:lnSpc>
              <a:spcAft>
                <a:spcPts val="600"/>
              </a:spcAft>
            </a:pPr>
            <a:r>
              <a:rPr lang="en-US" sz="1600">
                <a:gradFill>
                  <a:gsLst>
                    <a:gs pos="2917">
                      <a:schemeClr val="tx1"/>
                    </a:gs>
                    <a:gs pos="30000">
                      <a:schemeClr val="tx1"/>
                    </a:gs>
                  </a:gsLst>
                  <a:lin ang="5400000" scaled="0"/>
                </a:gradFill>
              </a:rPr>
              <a:t>EV charging circuit</a:t>
            </a:r>
          </a:p>
          <a:p>
            <a:pPr algn="r">
              <a:lnSpc>
                <a:spcPct val="90000"/>
              </a:lnSpc>
              <a:spcAft>
                <a:spcPts val="600"/>
              </a:spcAft>
            </a:pPr>
            <a:r>
              <a:rPr lang="en-US" sz="1600">
                <a:gradFill>
                  <a:gsLst>
                    <a:gs pos="2917">
                      <a:schemeClr val="tx1"/>
                    </a:gs>
                    <a:gs pos="30000">
                      <a:schemeClr val="tx1"/>
                    </a:gs>
                  </a:gsLst>
                  <a:lin ang="5400000" scaled="0"/>
                </a:gradFill>
              </a:rPr>
              <a:t>EV charging sub-meter</a:t>
            </a:r>
            <a:endParaRPr lang="en-US" sz="2000">
              <a:gradFill>
                <a:gsLst>
                  <a:gs pos="2917">
                    <a:schemeClr val="tx1"/>
                  </a:gs>
                  <a:gs pos="30000">
                    <a:schemeClr val="tx1"/>
                  </a:gs>
                </a:gsLst>
                <a:lin ang="5400000" scaled="0"/>
              </a:gradFill>
            </a:endParaRPr>
          </a:p>
        </p:txBody>
      </p:sp>
      <p:pic>
        <p:nvPicPr>
          <p:cNvPr id="5" name="Picture 4" descr="A picture containing indoor, wall, building&#10;&#10;Description automatically generated">
            <a:extLst>
              <a:ext uri="{FF2B5EF4-FFF2-40B4-BE49-F238E27FC236}">
                <a16:creationId xmlns:a16="http://schemas.microsoft.com/office/drawing/2014/main" id="{7F6F195E-FC8B-2E4D-812D-DB6B23EF3CB8}"/>
              </a:ext>
            </a:extLst>
          </p:cNvPr>
          <p:cNvPicPr>
            <a:picLocks noChangeAspect="1"/>
          </p:cNvPicPr>
          <p:nvPr/>
        </p:nvPicPr>
        <p:blipFill>
          <a:blip r:embed="rId3"/>
          <a:stretch>
            <a:fillRect/>
          </a:stretch>
        </p:blipFill>
        <p:spPr>
          <a:xfrm>
            <a:off x="3932262" y="0"/>
            <a:ext cx="5245894" cy="6994525"/>
          </a:xfrm>
          <a:prstGeom prst="rect">
            <a:avLst/>
          </a:prstGeom>
        </p:spPr>
      </p:pic>
    </p:spTree>
    <p:extLst>
      <p:ext uri="{BB962C8B-B14F-4D97-AF65-F5344CB8AC3E}">
        <p14:creationId xmlns:p14="http://schemas.microsoft.com/office/powerpoint/2010/main" val="2423378603"/>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CAE34-9CEC-F845-A40A-C1E9F38E25A2}"/>
              </a:ext>
            </a:extLst>
          </p:cNvPr>
          <p:cNvSpPr>
            <a:spLocks noGrp="1"/>
          </p:cNvSpPr>
          <p:nvPr>
            <p:ph type="title"/>
          </p:nvPr>
        </p:nvSpPr>
        <p:spPr/>
        <p:txBody>
          <a:bodyPr/>
          <a:lstStyle/>
          <a:p>
            <a:r>
              <a:rPr lang="en-US"/>
              <a:t>Community charger</a:t>
            </a:r>
          </a:p>
        </p:txBody>
      </p:sp>
      <p:sp>
        <p:nvSpPr>
          <p:cNvPr id="3" name="Text Placeholder 2">
            <a:extLst>
              <a:ext uri="{FF2B5EF4-FFF2-40B4-BE49-F238E27FC236}">
                <a16:creationId xmlns:a16="http://schemas.microsoft.com/office/drawing/2014/main" id="{80374075-D6AB-A144-8E82-DC3DA70B3964}"/>
              </a:ext>
            </a:extLst>
          </p:cNvPr>
          <p:cNvSpPr>
            <a:spLocks noGrp="1"/>
          </p:cNvSpPr>
          <p:nvPr>
            <p:ph type="body" sz="quarter" idx="10"/>
          </p:nvPr>
        </p:nvSpPr>
        <p:spPr>
          <a:xfrm>
            <a:off x="274639" y="1212849"/>
            <a:ext cx="5486399" cy="3791807"/>
          </a:xfrm>
        </p:spPr>
        <p:txBody>
          <a:bodyPr/>
          <a:lstStyle/>
          <a:p>
            <a:r>
              <a:rPr lang="en-US"/>
              <a:t>Benefits</a:t>
            </a:r>
          </a:p>
          <a:p>
            <a:pPr marL="571500" indent="-571500">
              <a:buFont typeface="Arial" panose="020B0604020202020204" pitchFamily="34" charset="0"/>
              <a:buChar char="•"/>
            </a:pPr>
            <a:r>
              <a:rPr lang="en-US"/>
              <a:t>Great!</a:t>
            </a:r>
          </a:p>
          <a:p>
            <a:pPr marL="571500" indent="-571500">
              <a:buFont typeface="Arial" panose="020B0604020202020204" pitchFamily="34" charset="0"/>
              <a:buChar char="•"/>
            </a:pPr>
            <a:r>
              <a:rPr lang="en-US"/>
              <a:t>Relatively low cost</a:t>
            </a:r>
          </a:p>
          <a:p>
            <a:pPr marL="571500" indent="-571500">
              <a:buFont typeface="Arial" panose="020B0604020202020204" pitchFamily="34" charset="0"/>
              <a:buChar char="•"/>
            </a:pPr>
            <a:r>
              <a:rPr lang="en-US"/>
              <a:t>Convenient</a:t>
            </a:r>
          </a:p>
          <a:p>
            <a:pPr marL="571500" indent="-571500">
              <a:buFont typeface="Arial" panose="020B0604020202020204" pitchFamily="34" charset="0"/>
              <a:buChar char="•"/>
            </a:pPr>
            <a:r>
              <a:rPr lang="en-US"/>
              <a:t>Has allowed a few owners to have/use EVs</a:t>
            </a:r>
          </a:p>
        </p:txBody>
      </p:sp>
      <p:sp>
        <p:nvSpPr>
          <p:cNvPr id="4" name="Text Placeholder 3">
            <a:extLst>
              <a:ext uri="{FF2B5EF4-FFF2-40B4-BE49-F238E27FC236}">
                <a16:creationId xmlns:a16="http://schemas.microsoft.com/office/drawing/2014/main" id="{4DB7325B-AB31-7F4E-A56C-77112585C0E5}"/>
              </a:ext>
            </a:extLst>
          </p:cNvPr>
          <p:cNvSpPr>
            <a:spLocks noGrp="1"/>
          </p:cNvSpPr>
          <p:nvPr>
            <p:ph type="body" sz="quarter" idx="11"/>
          </p:nvPr>
        </p:nvSpPr>
        <p:spPr>
          <a:xfrm>
            <a:off x="6675439" y="1212849"/>
            <a:ext cx="5486399" cy="5232202"/>
          </a:xfrm>
        </p:spPr>
        <p:txBody>
          <a:bodyPr/>
          <a:lstStyle/>
          <a:p>
            <a:r>
              <a:rPr lang="en-US" sz="3200" dirty="0"/>
              <a:t>Challenges</a:t>
            </a:r>
          </a:p>
          <a:p>
            <a:pPr marL="571500" indent="-571500">
              <a:buFont typeface="Arial" panose="020B0604020202020204" pitchFamily="34" charset="0"/>
              <a:buChar char="•"/>
            </a:pPr>
            <a:r>
              <a:rPr lang="en-US" sz="3200" dirty="0"/>
              <a:t>Will not encourage broad EV ownership</a:t>
            </a:r>
          </a:p>
          <a:p>
            <a:pPr marL="571500" indent="-571500">
              <a:buFont typeface="Arial" panose="020B0604020202020204" pitchFamily="34" charset="0"/>
              <a:buChar char="•"/>
            </a:pPr>
            <a:r>
              <a:rPr lang="en-US" sz="3200" dirty="0"/>
              <a:t>Located in the A garage (not available easily to B garage users)</a:t>
            </a:r>
          </a:p>
          <a:p>
            <a:pPr marL="571500" indent="-571500">
              <a:buFont typeface="Arial" panose="020B0604020202020204" pitchFamily="34" charset="0"/>
              <a:buChar char="•"/>
            </a:pPr>
            <a:r>
              <a:rPr lang="en-US" sz="3200" dirty="0"/>
              <a:t>Having to relocate and move the car</a:t>
            </a:r>
          </a:p>
          <a:p>
            <a:pPr marL="571500" indent="-571500">
              <a:buFont typeface="Arial" panose="020B0604020202020204" pitchFamily="34" charset="0"/>
              <a:buChar char="•"/>
            </a:pPr>
            <a:r>
              <a:rPr lang="en-US" sz="3200" dirty="0"/>
              <a:t>Lock/key requires front desk staff to be available</a:t>
            </a:r>
          </a:p>
        </p:txBody>
      </p:sp>
      <p:sp>
        <p:nvSpPr>
          <p:cNvPr id="5" name="TextBox 4">
            <a:extLst>
              <a:ext uri="{FF2B5EF4-FFF2-40B4-BE49-F238E27FC236}">
                <a16:creationId xmlns:a16="http://schemas.microsoft.com/office/drawing/2014/main" id="{12AD760D-E7C3-A643-82F3-A7B86BDCC7C4}"/>
              </a:ext>
            </a:extLst>
          </p:cNvPr>
          <p:cNvSpPr txBox="1"/>
          <p:nvPr/>
        </p:nvSpPr>
        <p:spPr>
          <a:xfrm>
            <a:off x="274639" y="6057554"/>
            <a:ext cx="5943598" cy="738664"/>
          </a:xfrm>
          <a:prstGeom prst="rect">
            <a:avLst/>
          </a:prstGeom>
          <a:noFill/>
        </p:spPr>
        <p:txBody>
          <a:bodyPr wrap="square" lIns="182880" tIns="146304" rIns="182880" bIns="146304" rtlCol="0">
            <a:spAutoFit/>
          </a:bodyPr>
          <a:lstStyle/>
          <a:p>
            <a:pPr>
              <a:lnSpc>
                <a:spcPct val="90000"/>
              </a:lnSpc>
              <a:spcAft>
                <a:spcPts val="600"/>
              </a:spcAft>
            </a:pPr>
            <a:r>
              <a:rPr lang="en-US" sz="1600" dirty="0">
                <a:solidFill>
                  <a:schemeClr val="bg1">
                    <a:lumMod val="50000"/>
                  </a:schemeClr>
                </a:solidFill>
              </a:rPr>
              <a:t>* note: there is not demand for additional community chargers (nor available community-owned parking spaces)</a:t>
            </a:r>
          </a:p>
        </p:txBody>
      </p:sp>
    </p:spTree>
    <p:extLst>
      <p:ext uri="{BB962C8B-B14F-4D97-AF65-F5344CB8AC3E}">
        <p14:creationId xmlns:p14="http://schemas.microsoft.com/office/powerpoint/2010/main" val="1845105036"/>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8" y="1759922"/>
            <a:ext cx="11887200" cy="2197716"/>
          </a:xfrm>
        </p:spPr>
        <p:txBody>
          <a:bodyPr/>
          <a:lstStyle/>
          <a:p>
            <a:r>
              <a:rPr lang="en-US" dirty="0"/>
              <a:t>Electrical Capacity</a:t>
            </a:r>
            <a:br>
              <a:rPr lang="en-US" dirty="0"/>
            </a:br>
            <a:br>
              <a:rPr lang="en-US" dirty="0"/>
            </a:br>
            <a:r>
              <a:rPr lang="en-US" dirty="0"/>
              <a:t>Limited Common  EV Charging</a:t>
            </a:r>
          </a:p>
        </p:txBody>
      </p:sp>
    </p:spTree>
    <p:extLst>
      <p:ext uri="{BB962C8B-B14F-4D97-AF65-F5344CB8AC3E}">
        <p14:creationId xmlns:p14="http://schemas.microsoft.com/office/powerpoint/2010/main" val="4259201713"/>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5650778"/>
          </a:xfrm>
        </p:spPr>
        <p:txBody>
          <a:bodyPr/>
          <a:lstStyle/>
          <a:p>
            <a:r>
              <a:rPr lang="en-US" sz="3200" dirty="0"/>
              <a:t>Owners would like a </a:t>
            </a:r>
            <a:r>
              <a:rPr lang="en-US" sz="3200" b="1" dirty="0"/>
              <a:t>policy/program</a:t>
            </a:r>
            <a:r>
              <a:rPr lang="en-US" sz="3200" dirty="0"/>
              <a:t> in place to set the guidelines for installing EV chargers in their unit’s Limited Common parking space(s)</a:t>
            </a:r>
          </a:p>
          <a:p>
            <a:r>
              <a:rPr lang="en-US" sz="3200" dirty="0"/>
              <a:t>Many other Seattle condo buildings have helped guide the way; some created policies as early as 2011</a:t>
            </a:r>
          </a:p>
          <a:p>
            <a:endParaRPr lang="en-US" sz="3200" dirty="0"/>
          </a:p>
          <a:p>
            <a:r>
              <a:rPr lang="en-US" sz="3200" b="1" dirty="0"/>
              <a:t>Convenience</a:t>
            </a:r>
            <a:r>
              <a:rPr lang="en-US" sz="3200" dirty="0"/>
              <a:t> is a key factor</a:t>
            </a:r>
          </a:p>
          <a:p>
            <a:r>
              <a:rPr lang="en-US" sz="3200" dirty="0"/>
              <a:t>Individuals should </a:t>
            </a:r>
            <a:r>
              <a:rPr lang="en-US" sz="3200" b="1" dirty="0"/>
              <a:t>bear the cost of their installations</a:t>
            </a:r>
            <a:r>
              <a:rPr lang="en-US" sz="3200" dirty="0"/>
              <a:t>, not the association</a:t>
            </a:r>
          </a:p>
          <a:p>
            <a:r>
              <a:rPr lang="en-US" sz="3200" dirty="0"/>
              <a:t>A </a:t>
            </a:r>
            <a:r>
              <a:rPr lang="en-US" sz="3200" b="1" dirty="0"/>
              <a:t>reservation</a:t>
            </a:r>
            <a:r>
              <a:rPr lang="en-US" sz="3200" dirty="0"/>
              <a:t> payment process</a:t>
            </a:r>
          </a:p>
          <a:p>
            <a:r>
              <a:rPr lang="en-US" sz="3200" dirty="0"/>
              <a:t>Setting guidelines for energy sub-metering and program fees</a:t>
            </a:r>
          </a:p>
        </p:txBody>
      </p:sp>
      <p:sp>
        <p:nvSpPr>
          <p:cNvPr id="3" name="Title 2"/>
          <p:cNvSpPr>
            <a:spLocks noGrp="1"/>
          </p:cNvSpPr>
          <p:nvPr>
            <p:ph type="title"/>
          </p:nvPr>
        </p:nvSpPr>
        <p:spPr/>
        <p:txBody>
          <a:bodyPr/>
          <a:lstStyle/>
          <a:p>
            <a:r>
              <a:rPr lang="en-US" dirty="0"/>
              <a:t>Limited Common Charging Goal</a:t>
            </a:r>
          </a:p>
        </p:txBody>
      </p:sp>
    </p:spTree>
    <p:extLst>
      <p:ext uri="{BB962C8B-B14F-4D97-AF65-F5344CB8AC3E}">
        <p14:creationId xmlns:p14="http://schemas.microsoft.com/office/powerpoint/2010/main" val="231617322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761801" y="-11352"/>
            <a:ext cx="4674674" cy="6994525"/>
          </a:xfrm>
          <a:prstGeom prst="rect">
            <a:avLst/>
          </a:prstGeom>
        </p:spPr>
      </p:pic>
      <p:graphicFrame>
        <p:nvGraphicFramePr>
          <p:cNvPr id="4" name="Content Placeholder 5"/>
          <p:cNvGraphicFramePr>
            <a:graphicFrameLocks/>
          </p:cNvGraphicFramePr>
          <p:nvPr>
            <p:extLst>
              <p:ext uri="{D42A27DB-BD31-4B8C-83A1-F6EECF244321}">
                <p14:modId xmlns:p14="http://schemas.microsoft.com/office/powerpoint/2010/main" val="770441311"/>
              </p:ext>
            </p:extLst>
          </p:nvPr>
        </p:nvGraphicFramePr>
        <p:xfrm>
          <a:off x="-2518981" y="1436323"/>
          <a:ext cx="12636092" cy="5212023"/>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p:txBody>
          <a:bodyPr/>
          <a:lstStyle/>
          <a:p>
            <a:r>
              <a:rPr lang="en-US" dirty="0"/>
              <a:t>Seattle City Light’s Fuel Mix</a:t>
            </a:r>
          </a:p>
        </p:txBody>
      </p:sp>
      <p:pic>
        <p:nvPicPr>
          <p:cNvPr id="3" name="Picture 2"/>
          <p:cNvPicPr>
            <a:picLocks noChangeAspect="1"/>
          </p:cNvPicPr>
          <p:nvPr/>
        </p:nvPicPr>
        <p:blipFill>
          <a:blip r:embed="rId5">
            <a:lum bright="70000" contrast="-70000"/>
          </a:blip>
          <a:stretch>
            <a:fillRect/>
          </a:stretch>
        </p:blipFill>
        <p:spPr>
          <a:xfrm>
            <a:off x="9734442" y="4220534"/>
            <a:ext cx="2444840" cy="2427812"/>
          </a:xfrm>
          <a:prstGeom prst="rect">
            <a:avLst/>
          </a:prstGeom>
        </p:spPr>
      </p:pic>
    </p:spTree>
    <p:extLst>
      <p:ext uri="{BB962C8B-B14F-4D97-AF65-F5344CB8AC3E}">
        <p14:creationId xmlns:p14="http://schemas.microsoft.com/office/powerpoint/2010/main" val="3277688044"/>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Electricity!</a:t>
            </a:r>
          </a:p>
        </p:txBody>
      </p:sp>
      <p:sp>
        <p:nvSpPr>
          <p:cNvPr id="6" name="Rectangle 2">
            <a:extLst>
              <a:ext uri="{FF2B5EF4-FFF2-40B4-BE49-F238E27FC236}">
                <a16:creationId xmlns:a16="http://schemas.microsoft.com/office/drawing/2014/main" id="{CB8F817B-363E-9C4E-93E5-C43478AC3F18}"/>
              </a:ext>
            </a:extLst>
          </p:cNvPr>
          <p:cNvSpPr>
            <a:spLocks noChangeArrowheads="1"/>
          </p:cNvSpPr>
          <p:nvPr/>
        </p:nvSpPr>
        <p:spPr bwMode="auto">
          <a:xfrm>
            <a:off x="13538" y="1759920"/>
            <a:ext cx="2165733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5121" name="Picture 33">
            <a:extLst>
              <a:ext uri="{FF2B5EF4-FFF2-40B4-BE49-F238E27FC236}">
                <a16:creationId xmlns:a16="http://schemas.microsoft.com/office/drawing/2014/main" id="{6AB06692-361E-E246-8349-B9F786C536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37" y="1759921"/>
            <a:ext cx="12249239" cy="255873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A0C0152-F8B3-4187-93FB-BCCD775FC8BB}"/>
              </a:ext>
            </a:extLst>
          </p:cNvPr>
          <p:cNvSpPr txBox="1"/>
          <p:nvPr/>
        </p:nvSpPr>
        <p:spPr>
          <a:xfrm>
            <a:off x="366141" y="4960286"/>
            <a:ext cx="9509656" cy="1446550"/>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We have two electrical service switchboards</a:t>
            </a:r>
          </a:p>
          <a:p>
            <a:pPr>
              <a:lnSpc>
                <a:spcPct val="90000"/>
              </a:lnSpc>
              <a:spcAft>
                <a:spcPts val="600"/>
              </a:spcAft>
            </a:pPr>
            <a:r>
              <a:rPr lang="en-US" sz="2400" dirty="0">
                <a:gradFill>
                  <a:gsLst>
                    <a:gs pos="2917">
                      <a:schemeClr val="tx1"/>
                    </a:gs>
                    <a:gs pos="30000">
                      <a:schemeClr val="tx1"/>
                    </a:gs>
                  </a:gsLst>
                  <a:lin ang="5400000" scaled="0"/>
                </a:gradFill>
              </a:rPr>
              <a:t>MDS-1: Residential</a:t>
            </a:r>
          </a:p>
          <a:p>
            <a:pPr>
              <a:lnSpc>
                <a:spcPct val="90000"/>
              </a:lnSpc>
              <a:spcAft>
                <a:spcPts val="600"/>
              </a:spcAft>
            </a:pPr>
            <a:r>
              <a:rPr lang="en-US" sz="2400" dirty="0">
                <a:gradFill>
                  <a:gsLst>
                    <a:gs pos="2917">
                      <a:schemeClr val="tx1"/>
                    </a:gs>
                    <a:gs pos="30000">
                      <a:schemeClr val="tx1"/>
                    </a:gs>
                  </a:gsLst>
                  <a:lin ang="5400000" scaled="0"/>
                </a:gradFill>
              </a:rPr>
              <a:t>MDS-2: “House” (Common/Garage/etc.) + Commercial Units</a:t>
            </a:r>
          </a:p>
        </p:txBody>
      </p:sp>
    </p:spTree>
    <p:extLst>
      <p:ext uri="{BB962C8B-B14F-4D97-AF65-F5344CB8AC3E}">
        <p14:creationId xmlns:p14="http://schemas.microsoft.com/office/powerpoint/2010/main" val="396902636"/>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49"/>
            <a:ext cx="4206258" cy="4370427"/>
          </a:xfrm>
        </p:spPr>
        <p:txBody>
          <a:bodyPr/>
          <a:lstStyle/>
          <a:p>
            <a:r>
              <a:rPr lang="en-US" sz="3200"/>
              <a:t>Fully demand rated for all residences</a:t>
            </a:r>
          </a:p>
          <a:p>
            <a:r>
              <a:rPr lang="en-US" sz="3200"/>
              <a:t>A major study of all appliances would be required to allocate additional energy</a:t>
            </a:r>
          </a:p>
          <a:p>
            <a:r>
              <a:rPr lang="en-US" sz="3200">
                <a:solidFill>
                  <a:srgbClr val="FF0000"/>
                </a:solidFill>
              </a:rPr>
              <a:t>MDS-1 service is not available for EV charging</a:t>
            </a:r>
          </a:p>
        </p:txBody>
      </p:sp>
      <p:sp>
        <p:nvSpPr>
          <p:cNvPr id="3" name="Title 2"/>
          <p:cNvSpPr>
            <a:spLocks noGrp="1"/>
          </p:cNvSpPr>
          <p:nvPr>
            <p:ph type="title"/>
          </p:nvPr>
        </p:nvSpPr>
        <p:spPr/>
        <p:txBody>
          <a:bodyPr/>
          <a:lstStyle/>
          <a:p>
            <a:r>
              <a:rPr lang="en-US" dirty="0"/>
              <a:t>Residential Switchboard MDS-1</a:t>
            </a:r>
          </a:p>
        </p:txBody>
      </p:sp>
      <p:pic>
        <p:nvPicPr>
          <p:cNvPr id="4" name="Picture 3"/>
          <p:cNvPicPr>
            <a:picLocks noChangeAspect="1"/>
          </p:cNvPicPr>
          <p:nvPr/>
        </p:nvPicPr>
        <p:blipFill>
          <a:blip r:embed="rId3"/>
          <a:stretch>
            <a:fillRect/>
          </a:stretch>
        </p:blipFill>
        <p:spPr>
          <a:xfrm>
            <a:off x="4573093" y="1096988"/>
            <a:ext cx="7863382" cy="5897537"/>
          </a:xfrm>
          <a:prstGeom prst="rect">
            <a:avLst/>
          </a:prstGeom>
        </p:spPr>
      </p:pic>
    </p:spTree>
    <p:extLst>
      <p:ext uri="{BB962C8B-B14F-4D97-AF65-F5344CB8AC3E}">
        <p14:creationId xmlns:p14="http://schemas.microsoft.com/office/powerpoint/2010/main" val="3830778073"/>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2646878"/>
          </a:xfrm>
        </p:spPr>
        <p:txBody>
          <a:bodyPr/>
          <a:lstStyle/>
          <a:p>
            <a:r>
              <a:rPr lang="en-US"/>
              <a:t>Commercial Seattle City Light “Peak Demand” Meter installed in 2017</a:t>
            </a:r>
          </a:p>
          <a:p>
            <a:r>
              <a:rPr lang="en-US"/>
              <a:t>Current peak use over 12 months: 11% of capacity</a:t>
            </a:r>
          </a:p>
          <a:p>
            <a:r>
              <a:rPr lang="en-US">
                <a:solidFill>
                  <a:schemeClr val="tx1"/>
                </a:solidFill>
                <a:highlight>
                  <a:srgbClr val="FFFF00"/>
                </a:highlight>
              </a:rPr>
              <a:t>MDS-2 is ideal for EV charging for the long term</a:t>
            </a:r>
          </a:p>
        </p:txBody>
      </p:sp>
      <p:sp>
        <p:nvSpPr>
          <p:cNvPr id="3" name="Title 2"/>
          <p:cNvSpPr>
            <a:spLocks noGrp="1"/>
          </p:cNvSpPr>
          <p:nvPr>
            <p:ph type="title"/>
          </p:nvPr>
        </p:nvSpPr>
        <p:spPr/>
        <p:txBody>
          <a:bodyPr/>
          <a:lstStyle/>
          <a:p>
            <a:r>
              <a:rPr lang="en-US" dirty="0"/>
              <a:t>House + Commercial Switchboard MDS-2</a:t>
            </a:r>
          </a:p>
        </p:txBody>
      </p:sp>
      <p:sp>
        <p:nvSpPr>
          <p:cNvPr id="4" name="Rectangle 2">
            <a:extLst>
              <a:ext uri="{FF2B5EF4-FFF2-40B4-BE49-F238E27FC236}">
                <a16:creationId xmlns:a16="http://schemas.microsoft.com/office/drawing/2014/main" id="{97A5EA17-53AD-1646-80B8-CCF7D3E7FB36}"/>
              </a:ext>
            </a:extLst>
          </p:cNvPr>
          <p:cNvSpPr>
            <a:spLocks noChangeArrowheads="1"/>
          </p:cNvSpPr>
          <p:nvPr/>
        </p:nvSpPr>
        <p:spPr bwMode="auto">
          <a:xfrm>
            <a:off x="8213132" y="3438525"/>
            <a:ext cx="1094481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5" name="Rectangle 4">
            <a:extLst>
              <a:ext uri="{FF2B5EF4-FFF2-40B4-BE49-F238E27FC236}">
                <a16:creationId xmlns:a16="http://schemas.microsoft.com/office/drawing/2014/main" id="{F1965942-4F15-314A-997B-ED1401E66893}"/>
              </a:ext>
            </a:extLst>
          </p:cNvPr>
          <p:cNvSpPr>
            <a:spLocks noChangeArrowheads="1"/>
          </p:cNvSpPr>
          <p:nvPr/>
        </p:nvSpPr>
        <p:spPr bwMode="auto">
          <a:xfrm>
            <a:off x="4101401" y="1924820"/>
            <a:ext cx="497537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7" name="Picture 6" descr="A picture containing cabinet, indoor, wall, object&#10;&#10;Description automatically generated">
            <a:extLst>
              <a:ext uri="{FF2B5EF4-FFF2-40B4-BE49-F238E27FC236}">
                <a16:creationId xmlns:a16="http://schemas.microsoft.com/office/drawing/2014/main" id="{B2959274-570A-FC43-AC0B-48BE8B757C8E}"/>
              </a:ext>
            </a:extLst>
          </p:cNvPr>
          <p:cNvPicPr>
            <a:picLocks noChangeAspect="1"/>
          </p:cNvPicPr>
          <p:nvPr/>
        </p:nvPicPr>
        <p:blipFill>
          <a:blip r:embed="rId3"/>
          <a:stretch>
            <a:fillRect/>
          </a:stretch>
        </p:blipFill>
        <p:spPr>
          <a:xfrm>
            <a:off x="-22171" y="3831922"/>
            <a:ext cx="4179729" cy="3134797"/>
          </a:xfrm>
          <a:prstGeom prst="rect">
            <a:avLst/>
          </a:prstGeom>
        </p:spPr>
      </p:pic>
    </p:spTree>
    <p:extLst>
      <p:ext uri="{BB962C8B-B14F-4D97-AF65-F5344CB8AC3E}">
        <p14:creationId xmlns:p14="http://schemas.microsoft.com/office/powerpoint/2010/main" val="354248266"/>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274638" y="1212850"/>
            <a:ext cx="11887200" cy="4662815"/>
          </a:xfrm>
        </p:spPr>
        <p:txBody>
          <a:bodyPr/>
          <a:lstStyle/>
          <a:p>
            <a:r>
              <a:rPr lang="en-US" sz="3200" dirty="0"/>
              <a:t>New 42-space panel, transformer and switchgear breaker can be installed </a:t>
            </a:r>
            <a:r>
              <a:rPr lang="en-US" sz="3200" u="sng" dirty="0"/>
              <a:t>OTC permit</a:t>
            </a:r>
            <a:endParaRPr lang="en-US" sz="3200" dirty="0"/>
          </a:p>
          <a:p>
            <a:r>
              <a:rPr lang="en-US" sz="3200" dirty="0"/>
              <a:t>Panel and capacity would support 8-10 EV Level 2 20-amp, 32-amp breakers (varies) with </a:t>
            </a:r>
            <a:r>
              <a:rPr lang="en-US" sz="3200" u="sng" dirty="0"/>
              <a:t>OTC permits</a:t>
            </a:r>
          </a:p>
          <a:p>
            <a:r>
              <a:rPr lang="en-US" sz="3200" dirty="0"/>
              <a:t>Bids around $15,000 cost to provide capacity for 10 circuits</a:t>
            </a:r>
          </a:p>
          <a:p>
            <a:r>
              <a:rPr lang="en-US" sz="3200" dirty="0"/>
              <a:t>EV circuit reservations</a:t>
            </a:r>
          </a:p>
          <a:p>
            <a:pPr lvl="1"/>
            <a:r>
              <a:rPr lang="en-US" sz="1800" dirty="0"/>
              <a:t>Circuit Reservation Price TBD: $1,500 minimum, $2,500 proposed</a:t>
            </a:r>
          </a:p>
          <a:p>
            <a:pPr lvl="1"/>
            <a:r>
              <a:rPr lang="en-US" sz="1800" dirty="0"/>
              <a:t>Flexibility to owners to install at any time in the future</a:t>
            </a:r>
          </a:p>
          <a:p>
            <a:pPr lvl="1"/>
            <a:r>
              <a:rPr lang="en-US" sz="1800" dirty="0"/>
              <a:t>Reservations are associated with limited common parking spaces; can sell/move spaces/unit/reservations</a:t>
            </a:r>
          </a:p>
          <a:p>
            <a:pPr lvl="1"/>
            <a:r>
              <a:rPr lang="en-US" sz="1800" dirty="0">
                <a:solidFill>
                  <a:schemeClr val="tx1">
                    <a:lumMod val="60000"/>
                    <a:lumOff val="40000"/>
                  </a:schemeClr>
                </a:solidFill>
              </a:rPr>
              <a:t>Future demand would require kicking off another cycle/project</a:t>
            </a:r>
          </a:p>
          <a:p>
            <a:pPr lvl="1"/>
            <a:r>
              <a:rPr lang="en-US" sz="1800" dirty="0">
                <a:solidFill>
                  <a:schemeClr val="tx1">
                    <a:lumMod val="60000"/>
                    <a:lumOff val="40000"/>
                  </a:schemeClr>
                </a:solidFill>
              </a:rPr>
              <a:t>Note: Immediate capacity above OTC limits require engineering, plan and city studies (cost prohibitive)</a:t>
            </a:r>
          </a:p>
        </p:txBody>
      </p:sp>
      <p:sp>
        <p:nvSpPr>
          <p:cNvPr id="2" name="Title 1"/>
          <p:cNvSpPr>
            <a:spLocks noGrp="1"/>
          </p:cNvSpPr>
          <p:nvPr>
            <p:ph type="title"/>
          </p:nvPr>
        </p:nvSpPr>
        <p:spPr/>
        <p:txBody>
          <a:bodyPr/>
          <a:lstStyle/>
          <a:p>
            <a:r>
              <a:rPr lang="en-US" dirty="0"/>
              <a:t>Necessary electrical upgrade</a:t>
            </a:r>
          </a:p>
        </p:txBody>
      </p:sp>
    </p:spTree>
    <p:extLst>
      <p:ext uri="{BB962C8B-B14F-4D97-AF65-F5344CB8AC3E}">
        <p14:creationId xmlns:p14="http://schemas.microsoft.com/office/powerpoint/2010/main" val="1481990346"/>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3933384"/>
          </a:xfrm>
        </p:spPr>
        <p:txBody>
          <a:bodyPr/>
          <a:lstStyle/>
          <a:p>
            <a:r>
              <a:rPr lang="en-US" sz="3600" dirty="0"/>
              <a:t>Circuit Reservations</a:t>
            </a:r>
          </a:p>
          <a:p>
            <a:pPr lvl="1"/>
            <a:r>
              <a:rPr lang="en-US" sz="2000" dirty="0"/>
              <a:t>Proof of Demand with Payment Offset to HOA Board</a:t>
            </a:r>
          </a:p>
          <a:p>
            <a:pPr lvl="2"/>
            <a:r>
              <a:rPr lang="en-US" sz="1600" dirty="0"/>
              <a:t>A few initial reservations with payment will demonstrate enough interest to greenlight to upgrades and program</a:t>
            </a:r>
          </a:p>
          <a:p>
            <a:pPr lvl="1"/>
            <a:r>
              <a:rPr lang="en-US" sz="2000" dirty="0"/>
              <a:t>Payment comes directly from those who benefit from the Limited Common improvement</a:t>
            </a:r>
          </a:p>
          <a:p>
            <a:pPr lvl="1"/>
            <a:r>
              <a:rPr lang="en-US" sz="2000" dirty="0"/>
              <a:t>After enough reservations, the entire upgrade will have been paid for; $0 cost to the association</a:t>
            </a:r>
          </a:p>
          <a:p>
            <a:pPr lvl="1"/>
            <a:r>
              <a:rPr lang="en-US" sz="2000" dirty="0"/>
              <a:t>If all reservations are filled, the association will have net positive funds for additional investment</a:t>
            </a:r>
          </a:p>
          <a:p>
            <a:r>
              <a:rPr lang="en-US" sz="3600" dirty="0"/>
              <a:t>When should an owner reserve?</a:t>
            </a:r>
          </a:p>
          <a:p>
            <a:pPr lvl="1"/>
            <a:r>
              <a:rPr lang="en-US" sz="2000" dirty="0"/>
              <a:t>If an Owner has an EV they want to charge today</a:t>
            </a:r>
          </a:p>
          <a:p>
            <a:pPr lvl="1"/>
            <a:r>
              <a:rPr lang="en-US" sz="2000" dirty="0"/>
              <a:t>Have an order placed for an EV</a:t>
            </a:r>
          </a:p>
          <a:p>
            <a:pPr lvl="1"/>
            <a:r>
              <a:rPr lang="en-US" sz="2000" dirty="0"/>
              <a:t>Serious about purchasing an EV in the coming year(s) and want to get ready</a:t>
            </a:r>
          </a:p>
        </p:txBody>
      </p:sp>
      <p:sp>
        <p:nvSpPr>
          <p:cNvPr id="3" name="Title 2"/>
          <p:cNvSpPr>
            <a:spLocks noGrp="1"/>
          </p:cNvSpPr>
          <p:nvPr>
            <p:ph type="title"/>
          </p:nvPr>
        </p:nvSpPr>
        <p:spPr/>
        <p:txBody>
          <a:bodyPr/>
          <a:lstStyle/>
          <a:p>
            <a:r>
              <a:rPr lang="en-US" dirty="0"/>
              <a:t>How to pay for the electrical upgrade?</a:t>
            </a:r>
          </a:p>
        </p:txBody>
      </p:sp>
    </p:spTree>
    <p:extLst>
      <p:ext uri="{BB962C8B-B14F-4D97-AF65-F5344CB8AC3E}">
        <p14:creationId xmlns:p14="http://schemas.microsoft.com/office/powerpoint/2010/main" val="550912176"/>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Infrastructure Upgrade Funding Options</a:t>
            </a:r>
          </a:p>
        </p:txBody>
      </p:sp>
      <p:sp>
        <p:nvSpPr>
          <p:cNvPr id="4" name="TextBox 3">
            <a:extLst>
              <a:ext uri="{FF2B5EF4-FFF2-40B4-BE49-F238E27FC236}">
                <a16:creationId xmlns:a16="http://schemas.microsoft.com/office/drawing/2014/main" id="{6E66FEA9-B8E8-4E4C-AE05-14E67C07525A}"/>
              </a:ext>
            </a:extLst>
          </p:cNvPr>
          <p:cNvSpPr txBox="1"/>
          <p:nvPr/>
        </p:nvSpPr>
        <p:spPr>
          <a:xfrm>
            <a:off x="8321335" y="1265936"/>
            <a:ext cx="4115141" cy="3799502"/>
          </a:xfrm>
          <a:prstGeom prst="rect">
            <a:avLst/>
          </a:prstGeom>
          <a:solidFill>
            <a:schemeClr val="bg1">
              <a:lumMod val="85000"/>
            </a:schemeClr>
          </a:solidFill>
        </p:spPr>
        <p:txBody>
          <a:bodyPr wrap="square" lIns="182880" tIns="146304" rIns="182880" bIns="146304" rtlCol="0">
            <a:spAutoFit/>
          </a:bodyPr>
          <a:lstStyle/>
          <a:p>
            <a:pPr>
              <a:lnSpc>
                <a:spcPct val="90000"/>
              </a:lnSpc>
              <a:spcAft>
                <a:spcPts val="600"/>
              </a:spcAft>
            </a:pPr>
            <a:r>
              <a:rPr lang="en-US" sz="2400" b="1" dirty="0">
                <a:gradFill>
                  <a:gsLst>
                    <a:gs pos="2917">
                      <a:schemeClr val="tx1"/>
                    </a:gs>
                    <a:gs pos="30000">
                      <a:schemeClr val="tx1"/>
                    </a:gs>
                  </a:gsLst>
                  <a:lin ang="5400000" scaled="0"/>
                </a:gradFill>
              </a:rPr>
              <a:t>Alternate Option C</a:t>
            </a:r>
            <a:br>
              <a:rPr lang="en-US" sz="2400" dirty="0">
                <a:gradFill>
                  <a:gsLst>
                    <a:gs pos="2917">
                      <a:schemeClr val="tx1"/>
                    </a:gs>
                    <a:gs pos="30000">
                      <a:schemeClr val="tx1"/>
                    </a:gs>
                  </a:gsLst>
                  <a:lin ang="5400000" scaled="0"/>
                </a:gradFill>
              </a:rPr>
            </a:br>
            <a:r>
              <a:rPr lang="en-US" sz="1100" dirty="0">
                <a:gradFill>
                  <a:gsLst>
                    <a:gs pos="2917">
                      <a:schemeClr val="tx1"/>
                    </a:gs>
                    <a:gs pos="30000">
                      <a:schemeClr val="tx1"/>
                    </a:gs>
                  </a:gsLst>
                  <a:lin ang="5400000" scaled="0"/>
                </a:gradFill>
              </a:rPr>
              <a:t>100% reservation fees, immediately, including sub-meters</a:t>
            </a:r>
            <a:endParaRPr lang="en-US" sz="2400" dirty="0">
              <a:gradFill>
                <a:gsLst>
                  <a:gs pos="2917">
                    <a:schemeClr val="tx1"/>
                  </a:gs>
                  <a:gs pos="30000">
                    <a:schemeClr val="tx1"/>
                  </a:gs>
                </a:gsLst>
                <a:lin ang="5400000" scaled="0"/>
              </a:gradFill>
            </a:endParaRPr>
          </a:p>
          <a:p>
            <a:pPr>
              <a:lnSpc>
                <a:spcPct val="90000"/>
              </a:lnSpc>
              <a:spcAft>
                <a:spcPts val="600"/>
              </a:spcAft>
            </a:pPr>
            <a:endParaRPr lang="en-US" sz="1400" dirty="0">
              <a:gradFill>
                <a:gsLst>
                  <a:gs pos="2917">
                    <a:schemeClr val="tx1"/>
                  </a:gs>
                  <a:gs pos="30000">
                    <a:schemeClr val="tx1"/>
                  </a:gs>
                </a:gsLst>
                <a:lin ang="5400000" scaled="0"/>
              </a:gradFill>
            </a:endParaRPr>
          </a:p>
          <a:p>
            <a:pPr marL="285750" indent="-285750">
              <a:lnSpc>
                <a:spcPct val="90000"/>
              </a:lnSpc>
              <a:spcAft>
                <a:spcPts val="600"/>
              </a:spcAft>
              <a:buFont typeface="Arial" panose="020B0604020202020204" pitchFamily="34" charset="0"/>
              <a:buChar char="•"/>
            </a:pPr>
            <a:r>
              <a:rPr lang="en-US" sz="1400" dirty="0">
                <a:gradFill>
                  <a:gsLst>
                    <a:gs pos="2917">
                      <a:schemeClr val="tx1"/>
                    </a:gs>
                    <a:gs pos="30000">
                      <a:schemeClr val="tx1"/>
                    </a:gs>
                  </a:gsLst>
                  <a:lin ang="5400000" scaled="0"/>
                </a:gradFill>
              </a:rPr>
              <a:t>Sell all 10 reservations at anticipated cost</a:t>
            </a:r>
          </a:p>
          <a:p>
            <a:pPr marL="285750" indent="-285750">
              <a:lnSpc>
                <a:spcPct val="90000"/>
              </a:lnSpc>
              <a:spcAft>
                <a:spcPts val="600"/>
              </a:spcAft>
              <a:buFont typeface="Arial" panose="020B0604020202020204" pitchFamily="34" charset="0"/>
              <a:buChar char="•"/>
            </a:pPr>
            <a:r>
              <a:rPr lang="en-US" sz="1400" dirty="0">
                <a:gradFill>
                  <a:gsLst>
                    <a:gs pos="2917">
                      <a:schemeClr val="tx1"/>
                    </a:gs>
                    <a:gs pos="30000">
                      <a:schemeClr val="tx1"/>
                    </a:gs>
                  </a:gsLst>
                  <a:lin ang="5400000" scaled="0"/>
                </a:gradFill>
              </a:rPr>
              <a:t>Require reservation resales to be at or below cost between owners</a:t>
            </a:r>
          </a:p>
          <a:p>
            <a:pPr marL="285750" indent="-285750">
              <a:lnSpc>
                <a:spcPct val="90000"/>
              </a:lnSpc>
              <a:spcAft>
                <a:spcPts val="600"/>
              </a:spcAft>
              <a:buFont typeface="Arial" panose="020B0604020202020204" pitchFamily="34" charset="0"/>
              <a:buChar char="•"/>
            </a:pPr>
            <a:r>
              <a:rPr lang="en-US" sz="1400" dirty="0">
                <a:gradFill>
                  <a:gsLst>
                    <a:gs pos="2917">
                      <a:schemeClr val="tx1"/>
                    </a:gs>
                    <a:gs pos="30000">
                      <a:schemeClr val="tx1"/>
                    </a:gs>
                  </a:gsLst>
                  <a:lin ang="5400000" scaled="0"/>
                </a:gradFill>
              </a:rPr>
              <a:t>May require fairness rules limiting time to install before forfeiting</a:t>
            </a:r>
          </a:p>
          <a:p>
            <a:pPr marL="285750" indent="-285750">
              <a:lnSpc>
                <a:spcPct val="90000"/>
              </a:lnSpc>
              <a:spcAft>
                <a:spcPts val="600"/>
              </a:spcAft>
              <a:buFont typeface="Arial" panose="020B0604020202020204" pitchFamily="34" charset="0"/>
              <a:buChar char="•"/>
            </a:pPr>
            <a:r>
              <a:rPr lang="en-US" sz="1400" dirty="0">
                <a:gradFill>
                  <a:gsLst>
                    <a:gs pos="2917">
                      <a:schemeClr val="tx1"/>
                    </a:gs>
                    <a:gs pos="30000">
                      <a:schemeClr val="tx1"/>
                    </a:gs>
                  </a:gsLst>
                  <a:lin ang="5400000" scaled="0"/>
                </a:gradFill>
              </a:rPr>
              <a:t>Greenlight project at 10 reservations</a:t>
            </a:r>
          </a:p>
          <a:p>
            <a:pPr marL="285750" indent="-285750">
              <a:lnSpc>
                <a:spcPct val="90000"/>
              </a:lnSpc>
              <a:spcAft>
                <a:spcPts val="600"/>
              </a:spcAft>
              <a:buFont typeface="Arial" panose="020B0604020202020204" pitchFamily="34" charset="0"/>
              <a:buChar char="•"/>
            </a:pPr>
            <a:r>
              <a:rPr lang="en-US" sz="1400" dirty="0">
                <a:gradFill>
                  <a:gsLst>
                    <a:gs pos="2917">
                      <a:schemeClr val="tx1"/>
                    </a:gs>
                    <a:gs pos="30000">
                      <a:schemeClr val="tx1"/>
                    </a:gs>
                  </a:gsLst>
                  <a:lin ang="5400000" scaled="0"/>
                </a:gradFill>
              </a:rPr>
              <a:t>Lumps in upfront purchase of 10 sub-meters to reduce individual install costs</a:t>
            </a:r>
          </a:p>
          <a:p>
            <a:pPr marL="285750" indent="-285750">
              <a:lnSpc>
                <a:spcPct val="90000"/>
              </a:lnSpc>
              <a:spcAft>
                <a:spcPts val="600"/>
              </a:spcAft>
              <a:buFont typeface="Arial" panose="020B0604020202020204" pitchFamily="34" charset="0"/>
              <a:buChar char="•"/>
            </a:pPr>
            <a:r>
              <a:rPr lang="en-US" sz="1400" dirty="0">
                <a:gradFill>
                  <a:gsLst>
                    <a:gs pos="2917">
                      <a:schemeClr val="tx1"/>
                    </a:gs>
                    <a:gs pos="30000">
                      <a:schemeClr val="tx1"/>
                    </a:gs>
                  </a:gsLst>
                  <a:lin ang="5400000" scaled="0"/>
                </a:gradFill>
              </a:rPr>
              <a:t>Includes sub-meter mounting and conduit</a:t>
            </a:r>
          </a:p>
          <a:p>
            <a:pPr marL="285750" indent="-285750">
              <a:lnSpc>
                <a:spcPct val="90000"/>
              </a:lnSpc>
              <a:spcAft>
                <a:spcPts val="600"/>
              </a:spcAft>
              <a:buFont typeface="Arial" panose="020B0604020202020204" pitchFamily="34" charset="0"/>
              <a:buChar char="•"/>
            </a:pPr>
            <a:endParaRPr lang="en-US" sz="1400" dirty="0">
              <a:gradFill>
                <a:gsLst>
                  <a:gs pos="2917">
                    <a:schemeClr val="tx1"/>
                  </a:gs>
                  <a:gs pos="30000">
                    <a:schemeClr val="tx1"/>
                  </a:gs>
                </a:gsLst>
                <a:lin ang="5400000" scaled="0"/>
              </a:gradFill>
            </a:endParaRPr>
          </a:p>
          <a:p>
            <a:pPr>
              <a:lnSpc>
                <a:spcPct val="90000"/>
              </a:lnSpc>
              <a:spcAft>
                <a:spcPts val="600"/>
              </a:spcAft>
            </a:pPr>
            <a:r>
              <a:rPr lang="en-US" sz="1400" dirty="0">
                <a:gradFill>
                  <a:gsLst>
                    <a:gs pos="2917">
                      <a:schemeClr val="tx1"/>
                    </a:gs>
                    <a:gs pos="30000">
                      <a:schemeClr val="tx1"/>
                    </a:gs>
                  </a:gsLst>
                  <a:lin ang="5400000" scaled="0"/>
                </a:gradFill>
              </a:rPr>
              <a:t>Likely reservation fee ~$2,150 each</a:t>
            </a:r>
          </a:p>
        </p:txBody>
      </p:sp>
      <p:sp>
        <p:nvSpPr>
          <p:cNvPr id="7" name="TextBox 6">
            <a:extLst>
              <a:ext uri="{FF2B5EF4-FFF2-40B4-BE49-F238E27FC236}">
                <a16:creationId xmlns:a16="http://schemas.microsoft.com/office/drawing/2014/main" id="{D4858A00-85A0-4B01-B132-00D919312109}"/>
              </a:ext>
            </a:extLst>
          </p:cNvPr>
          <p:cNvSpPr txBox="1"/>
          <p:nvPr/>
        </p:nvSpPr>
        <p:spPr>
          <a:xfrm>
            <a:off x="4159845" y="1270000"/>
            <a:ext cx="4115141" cy="3063916"/>
          </a:xfrm>
          <a:prstGeom prst="rect">
            <a:avLst/>
          </a:prstGeom>
          <a:solidFill>
            <a:schemeClr val="bg1">
              <a:lumMod val="85000"/>
            </a:schemeClr>
          </a:solidFill>
        </p:spPr>
        <p:txBody>
          <a:bodyPr wrap="square" lIns="182880" tIns="146304" rIns="182880" bIns="146304" rtlCol="0">
            <a:spAutoFit/>
          </a:bodyPr>
          <a:lstStyle/>
          <a:p>
            <a:pPr>
              <a:lnSpc>
                <a:spcPct val="90000"/>
              </a:lnSpc>
              <a:spcAft>
                <a:spcPts val="600"/>
              </a:spcAft>
            </a:pPr>
            <a:r>
              <a:rPr lang="en-US" sz="2400" b="1" dirty="0">
                <a:gradFill>
                  <a:gsLst>
                    <a:gs pos="2917">
                      <a:schemeClr val="tx1"/>
                    </a:gs>
                    <a:gs pos="30000">
                      <a:schemeClr val="tx1"/>
                    </a:gs>
                  </a:gsLst>
                  <a:lin ang="5400000" scaled="0"/>
                </a:gradFill>
              </a:rPr>
              <a:t>Alternate Option B</a:t>
            </a:r>
            <a:br>
              <a:rPr lang="en-US" sz="2400" dirty="0">
                <a:gradFill>
                  <a:gsLst>
                    <a:gs pos="2917">
                      <a:schemeClr val="tx1"/>
                    </a:gs>
                    <a:gs pos="30000">
                      <a:schemeClr val="tx1"/>
                    </a:gs>
                  </a:gsLst>
                  <a:lin ang="5400000" scaled="0"/>
                </a:gradFill>
              </a:rPr>
            </a:br>
            <a:r>
              <a:rPr lang="en-US" sz="1100" dirty="0">
                <a:gradFill>
                  <a:gsLst>
                    <a:gs pos="2917">
                      <a:schemeClr val="tx1"/>
                    </a:gs>
                    <a:gs pos="30000">
                      <a:schemeClr val="tx1"/>
                    </a:gs>
                  </a:gsLst>
                  <a:lin ang="5400000" scaled="0"/>
                </a:gradFill>
              </a:rPr>
              <a:t>100% reservation fees, immediately</a:t>
            </a:r>
            <a:endParaRPr lang="en-US" sz="2400" dirty="0">
              <a:gradFill>
                <a:gsLst>
                  <a:gs pos="2917">
                    <a:schemeClr val="tx1"/>
                  </a:gs>
                  <a:gs pos="30000">
                    <a:schemeClr val="tx1"/>
                  </a:gs>
                </a:gsLst>
                <a:lin ang="5400000" scaled="0"/>
              </a:gradFill>
            </a:endParaRPr>
          </a:p>
          <a:p>
            <a:pPr>
              <a:lnSpc>
                <a:spcPct val="90000"/>
              </a:lnSpc>
              <a:spcAft>
                <a:spcPts val="600"/>
              </a:spcAft>
            </a:pPr>
            <a:endParaRPr lang="en-US" sz="1400" dirty="0">
              <a:gradFill>
                <a:gsLst>
                  <a:gs pos="2917">
                    <a:schemeClr val="tx1"/>
                  </a:gs>
                  <a:gs pos="30000">
                    <a:schemeClr val="tx1"/>
                  </a:gs>
                </a:gsLst>
                <a:lin ang="5400000" scaled="0"/>
              </a:gradFill>
            </a:endParaRPr>
          </a:p>
          <a:p>
            <a:pPr marL="285750" indent="-285750">
              <a:lnSpc>
                <a:spcPct val="90000"/>
              </a:lnSpc>
              <a:spcAft>
                <a:spcPts val="600"/>
              </a:spcAft>
              <a:buFont typeface="Arial" panose="020B0604020202020204" pitchFamily="34" charset="0"/>
              <a:buChar char="•"/>
            </a:pPr>
            <a:r>
              <a:rPr lang="en-US" sz="1400" dirty="0">
                <a:gradFill>
                  <a:gsLst>
                    <a:gs pos="2917">
                      <a:schemeClr val="tx1"/>
                    </a:gs>
                    <a:gs pos="30000">
                      <a:schemeClr val="tx1"/>
                    </a:gs>
                  </a:gsLst>
                  <a:lin ang="5400000" scaled="0"/>
                </a:gradFill>
              </a:rPr>
              <a:t>Sell all 10 reservations at anticipated cost</a:t>
            </a:r>
          </a:p>
          <a:p>
            <a:pPr marL="285750" indent="-285750">
              <a:lnSpc>
                <a:spcPct val="90000"/>
              </a:lnSpc>
              <a:spcAft>
                <a:spcPts val="600"/>
              </a:spcAft>
              <a:buFont typeface="Arial" panose="020B0604020202020204" pitchFamily="34" charset="0"/>
              <a:buChar char="•"/>
            </a:pPr>
            <a:r>
              <a:rPr lang="en-US" sz="1400" dirty="0">
                <a:gradFill>
                  <a:gsLst>
                    <a:gs pos="2917">
                      <a:schemeClr val="tx1"/>
                    </a:gs>
                    <a:gs pos="30000">
                      <a:schemeClr val="tx1"/>
                    </a:gs>
                  </a:gsLst>
                  <a:lin ang="5400000" scaled="0"/>
                </a:gradFill>
              </a:rPr>
              <a:t>Require reservation resales to be at or below cost between owners</a:t>
            </a:r>
          </a:p>
          <a:p>
            <a:pPr marL="285750" indent="-285750">
              <a:lnSpc>
                <a:spcPct val="90000"/>
              </a:lnSpc>
              <a:spcAft>
                <a:spcPts val="600"/>
              </a:spcAft>
              <a:buFont typeface="Arial" panose="020B0604020202020204" pitchFamily="34" charset="0"/>
              <a:buChar char="•"/>
            </a:pPr>
            <a:r>
              <a:rPr lang="en-US" sz="1400" dirty="0">
                <a:gradFill>
                  <a:gsLst>
                    <a:gs pos="2917">
                      <a:schemeClr val="tx1"/>
                    </a:gs>
                    <a:gs pos="30000">
                      <a:schemeClr val="tx1"/>
                    </a:gs>
                  </a:gsLst>
                  <a:lin ang="5400000" scaled="0"/>
                </a:gradFill>
              </a:rPr>
              <a:t>May require fairness rules limiting time to install before forfeiting</a:t>
            </a:r>
          </a:p>
          <a:p>
            <a:pPr marL="285750" indent="-285750">
              <a:lnSpc>
                <a:spcPct val="90000"/>
              </a:lnSpc>
              <a:spcAft>
                <a:spcPts val="600"/>
              </a:spcAft>
              <a:buFont typeface="Arial" panose="020B0604020202020204" pitchFamily="34" charset="0"/>
              <a:buChar char="•"/>
            </a:pPr>
            <a:r>
              <a:rPr lang="en-US" sz="1400" dirty="0">
                <a:gradFill>
                  <a:gsLst>
                    <a:gs pos="2917">
                      <a:schemeClr val="tx1"/>
                    </a:gs>
                    <a:gs pos="30000">
                      <a:schemeClr val="tx1"/>
                    </a:gs>
                  </a:gsLst>
                  <a:lin ang="5400000" scaled="0"/>
                </a:gradFill>
              </a:rPr>
              <a:t>Greenlight project at 10 reservations</a:t>
            </a:r>
          </a:p>
          <a:p>
            <a:pPr marL="285750" indent="-285750">
              <a:lnSpc>
                <a:spcPct val="90000"/>
              </a:lnSpc>
              <a:spcAft>
                <a:spcPts val="600"/>
              </a:spcAft>
              <a:buFont typeface="Arial" panose="020B0604020202020204" pitchFamily="34" charset="0"/>
              <a:buChar char="•"/>
            </a:pPr>
            <a:endParaRPr lang="en-US" sz="1400" dirty="0">
              <a:gradFill>
                <a:gsLst>
                  <a:gs pos="2917">
                    <a:schemeClr val="tx1"/>
                  </a:gs>
                  <a:gs pos="30000">
                    <a:schemeClr val="tx1"/>
                  </a:gs>
                </a:gsLst>
                <a:lin ang="5400000" scaled="0"/>
              </a:gradFill>
            </a:endParaRPr>
          </a:p>
          <a:p>
            <a:pPr>
              <a:lnSpc>
                <a:spcPct val="90000"/>
              </a:lnSpc>
              <a:spcAft>
                <a:spcPts val="600"/>
              </a:spcAft>
            </a:pPr>
            <a:r>
              <a:rPr lang="en-US" sz="1400" dirty="0">
                <a:gradFill>
                  <a:gsLst>
                    <a:gs pos="2917">
                      <a:schemeClr val="tx1"/>
                    </a:gs>
                    <a:gs pos="30000">
                      <a:schemeClr val="tx1"/>
                    </a:gs>
                  </a:gsLst>
                  <a:lin ang="5400000" scaled="0"/>
                </a:gradFill>
              </a:rPr>
              <a:t>Likely reservation fee ~$1,500 each</a:t>
            </a:r>
          </a:p>
        </p:txBody>
      </p:sp>
      <p:sp>
        <p:nvSpPr>
          <p:cNvPr id="8" name="TextBox 7">
            <a:extLst>
              <a:ext uri="{FF2B5EF4-FFF2-40B4-BE49-F238E27FC236}">
                <a16:creationId xmlns:a16="http://schemas.microsoft.com/office/drawing/2014/main" id="{96B37A20-9A34-489D-B416-2583CF61CF89}"/>
              </a:ext>
            </a:extLst>
          </p:cNvPr>
          <p:cNvSpPr txBox="1"/>
          <p:nvPr/>
        </p:nvSpPr>
        <p:spPr>
          <a:xfrm>
            <a:off x="0" y="1270000"/>
            <a:ext cx="4115141" cy="4956742"/>
          </a:xfrm>
          <a:prstGeom prst="rect">
            <a:avLst/>
          </a:prstGeom>
          <a:solidFill>
            <a:schemeClr val="accent6">
              <a:lumMod val="60000"/>
              <a:lumOff val="40000"/>
            </a:schemeClr>
          </a:solidFill>
        </p:spPr>
        <p:txBody>
          <a:bodyPr wrap="square" lIns="182880" tIns="146304" rIns="182880" bIns="146304" rtlCol="0">
            <a:spAutoFit/>
          </a:bodyPr>
          <a:lstStyle/>
          <a:p>
            <a:pPr>
              <a:lnSpc>
                <a:spcPct val="90000"/>
              </a:lnSpc>
              <a:spcAft>
                <a:spcPts val="600"/>
              </a:spcAft>
            </a:pPr>
            <a:r>
              <a:rPr lang="en-US" sz="2400" b="1" dirty="0">
                <a:gradFill>
                  <a:gsLst>
                    <a:gs pos="2917">
                      <a:schemeClr val="tx1"/>
                    </a:gs>
                    <a:gs pos="30000">
                      <a:schemeClr val="tx1"/>
                    </a:gs>
                  </a:gsLst>
                  <a:lin ang="5400000" scaled="0"/>
                </a:gradFill>
              </a:rPr>
              <a:t>Preferred Option A</a:t>
            </a:r>
            <a:br>
              <a:rPr lang="en-US" sz="2400" dirty="0">
                <a:gradFill>
                  <a:gsLst>
                    <a:gs pos="2917">
                      <a:schemeClr val="tx1"/>
                    </a:gs>
                    <a:gs pos="30000">
                      <a:schemeClr val="tx1"/>
                    </a:gs>
                  </a:gsLst>
                  <a:lin ang="5400000" scaled="0"/>
                </a:gradFill>
              </a:rPr>
            </a:br>
            <a:r>
              <a:rPr lang="en-US" sz="1100" dirty="0">
                <a:gradFill>
                  <a:gsLst>
                    <a:gs pos="2917">
                      <a:schemeClr val="tx1"/>
                    </a:gs>
                    <a:gs pos="30000">
                      <a:schemeClr val="tx1"/>
                    </a:gs>
                  </a:gsLst>
                  <a:lin ang="5400000" scaled="0"/>
                </a:gradFill>
              </a:rPr>
              <a:t>No long-term association cost; association income optional</a:t>
            </a:r>
            <a:endParaRPr lang="en-US" sz="2400" dirty="0">
              <a:gradFill>
                <a:gsLst>
                  <a:gs pos="2917">
                    <a:schemeClr val="tx1"/>
                  </a:gs>
                  <a:gs pos="30000">
                    <a:schemeClr val="tx1"/>
                  </a:gs>
                </a:gsLst>
                <a:lin ang="5400000" scaled="0"/>
              </a:gradFill>
            </a:endParaRPr>
          </a:p>
          <a:p>
            <a:pPr>
              <a:lnSpc>
                <a:spcPct val="90000"/>
              </a:lnSpc>
              <a:spcAft>
                <a:spcPts val="600"/>
              </a:spcAft>
            </a:pPr>
            <a:endParaRPr lang="en-US" sz="1400" dirty="0">
              <a:gradFill>
                <a:gsLst>
                  <a:gs pos="2917">
                    <a:schemeClr val="tx1"/>
                  </a:gs>
                  <a:gs pos="30000">
                    <a:schemeClr val="tx1"/>
                  </a:gs>
                </a:gsLst>
                <a:lin ang="5400000" scaled="0"/>
              </a:gradFill>
            </a:endParaRPr>
          </a:p>
          <a:p>
            <a:pPr marL="285750" indent="-285750">
              <a:lnSpc>
                <a:spcPct val="90000"/>
              </a:lnSpc>
              <a:spcAft>
                <a:spcPts val="600"/>
              </a:spcAft>
              <a:buFont typeface="Arial" panose="020B0604020202020204" pitchFamily="34" charset="0"/>
              <a:buChar char="•"/>
            </a:pPr>
            <a:r>
              <a:rPr lang="en-US" sz="1400" dirty="0">
                <a:gradFill>
                  <a:gsLst>
                    <a:gs pos="2917">
                      <a:schemeClr val="tx1"/>
                    </a:gs>
                    <a:gs pos="30000">
                      <a:schemeClr val="tx1"/>
                    </a:gs>
                  </a:gsLst>
                  <a:lin ang="5400000" scaled="0"/>
                </a:gradFill>
              </a:rPr>
              <a:t>3-4 initial reservations to approve project</a:t>
            </a:r>
          </a:p>
          <a:p>
            <a:pPr marL="285750" indent="-285750">
              <a:lnSpc>
                <a:spcPct val="90000"/>
              </a:lnSpc>
              <a:spcAft>
                <a:spcPts val="600"/>
              </a:spcAft>
              <a:buFont typeface="Arial" panose="020B0604020202020204" pitchFamily="34" charset="0"/>
              <a:buChar char="•"/>
            </a:pPr>
            <a:r>
              <a:rPr lang="en-US" sz="1400" dirty="0">
                <a:gradFill>
                  <a:gsLst>
                    <a:gs pos="2917">
                      <a:schemeClr val="tx1"/>
                    </a:gs>
                    <a:gs pos="30000">
                      <a:schemeClr val="tx1"/>
                    </a:gs>
                  </a:gsLst>
                  <a:lin ang="5400000" scaled="0"/>
                </a:gradFill>
              </a:rPr>
              <a:t>Determines initial association cost</a:t>
            </a:r>
          </a:p>
          <a:p>
            <a:pPr marL="285750" indent="-285750">
              <a:lnSpc>
                <a:spcPct val="90000"/>
              </a:lnSpc>
              <a:spcAft>
                <a:spcPts val="600"/>
              </a:spcAft>
              <a:buFont typeface="Arial" panose="020B0604020202020204" pitchFamily="34" charset="0"/>
              <a:buChar char="•"/>
            </a:pPr>
            <a:r>
              <a:rPr lang="en-US" sz="1400" dirty="0">
                <a:gradFill>
                  <a:gsLst>
                    <a:gs pos="2917">
                      <a:schemeClr val="tx1"/>
                    </a:gs>
                    <a:gs pos="30000">
                      <a:schemeClr val="tx1"/>
                    </a:gs>
                  </a:gsLst>
                  <a:lin ang="5400000" scaled="0"/>
                </a:gradFill>
              </a:rPr>
              <a:t>Long-term zero association cost or even income</a:t>
            </a:r>
          </a:p>
          <a:p>
            <a:pPr>
              <a:lnSpc>
                <a:spcPct val="90000"/>
              </a:lnSpc>
              <a:spcAft>
                <a:spcPts val="600"/>
              </a:spcAft>
            </a:pPr>
            <a:endParaRPr lang="en-US" sz="1400" b="1" dirty="0">
              <a:gradFill>
                <a:gsLst>
                  <a:gs pos="2917">
                    <a:schemeClr val="tx1"/>
                  </a:gs>
                  <a:gs pos="30000">
                    <a:schemeClr val="tx1"/>
                  </a:gs>
                </a:gsLst>
                <a:lin ang="5400000" scaled="0"/>
              </a:gradFill>
            </a:endParaRPr>
          </a:p>
          <a:p>
            <a:pPr>
              <a:lnSpc>
                <a:spcPct val="90000"/>
              </a:lnSpc>
              <a:spcAft>
                <a:spcPts val="600"/>
              </a:spcAft>
            </a:pPr>
            <a:endParaRPr lang="en-US" sz="1400" dirty="0">
              <a:gradFill>
                <a:gsLst>
                  <a:gs pos="2917">
                    <a:schemeClr val="tx1"/>
                  </a:gs>
                  <a:gs pos="30000">
                    <a:schemeClr val="tx1"/>
                  </a:gs>
                </a:gsLst>
                <a:lin ang="5400000" scaled="0"/>
              </a:gradFill>
            </a:endParaRPr>
          </a:p>
          <a:p>
            <a:pPr>
              <a:lnSpc>
                <a:spcPct val="90000"/>
              </a:lnSpc>
              <a:spcAft>
                <a:spcPts val="600"/>
              </a:spcAft>
            </a:pPr>
            <a:r>
              <a:rPr lang="en-US" sz="1400" dirty="0">
                <a:gradFill>
                  <a:gsLst>
                    <a:gs pos="2917">
                      <a:schemeClr val="tx1"/>
                    </a:gs>
                    <a:gs pos="30000">
                      <a:schemeClr val="tx1"/>
                    </a:gs>
                  </a:gsLst>
                  <a:lin ang="5400000" scaled="0"/>
                </a:gradFill>
              </a:rPr>
              <a:t>Association greenlights upgrade once 3-4 reservation checks are deposited. Over time it builds an account/surplus to save for other EV investments as needed.</a:t>
            </a:r>
          </a:p>
          <a:p>
            <a:pPr marL="285750" indent="-285750">
              <a:lnSpc>
                <a:spcPct val="90000"/>
              </a:lnSpc>
              <a:spcAft>
                <a:spcPts val="600"/>
              </a:spcAft>
              <a:buFont typeface="Arial" panose="020B0604020202020204" pitchFamily="34" charset="0"/>
              <a:buChar char="•"/>
            </a:pPr>
            <a:r>
              <a:rPr lang="en-US" sz="1400" dirty="0">
                <a:gradFill>
                  <a:gsLst>
                    <a:gs pos="2917">
                      <a:schemeClr val="tx1"/>
                    </a:gs>
                    <a:gs pos="30000">
                      <a:schemeClr val="tx1"/>
                    </a:gs>
                  </a:gsLst>
                  <a:lin ang="5400000" scaled="0"/>
                </a:gradFill>
              </a:rPr>
              <a:t>At a $2,500 reservation cost with 4 reservations, the initial HOA cost is $2,504.</a:t>
            </a:r>
          </a:p>
          <a:p>
            <a:pPr marL="285750" indent="-285750">
              <a:lnSpc>
                <a:spcPct val="90000"/>
              </a:lnSpc>
              <a:spcAft>
                <a:spcPts val="600"/>
              </a:spcAft>
              <a:buFont typeface="Arial" panose="020B0604020202020204" pitchFamily="34" charset="0"/>
              <a:buChar char="•"/>
            </a:pPr>
            <a:r>
              <a:rPr lang="en-US" sz="1400" dirty="0">
                <a:gradFill>
                  <a:gsLst>
                    <a:gs pos="2917">
                      <a:schemeClr val="tx1"/>
                    </a:gs>
                    <a:gs pos="30000">
                      <a:schemeClr val="tx1"/>
                    </a:gs>
                  </a:gsLst>
                  <a:lin ang="5400000" scaled="0"/>
                </a:gradFill>
              </a:rPr>
              <a:t>At a $1,500 reservation cost with 4 reservations, the initial HOA cost is $6,504.</a:t>
            </a:r>
          </a:p>
          <a:p>
            <a:pPr>
              <a:lnSpc>
                <a:spcPct val="90000"/>
              </a:lnSpc>
              <a:spcAft>
                <a:spcPts val="600"/>
              </a:spcAft>
            </a:pPr>
            <a:r>
              <a:rPr lang="en-US" sz="1200" i="1" dirty="0">
                <a:gradFill>
                  <a:gsLst>
                    <a:gs pos="2917">
                      <a:schemeClr val="tx1"/>
                    </a:gs>
                    <a:gs pos="30000">
                      <a:schemeClr val="tx1"/>
                    </a:gs>
                  </a:gsLst>
                  <a:lin ang="5400000" scaled="0"/>
                </a:gradFill>
              </a:rPr>
              <a:t>This is based on the best of several initial quotes placing a project cost at $12.5k. Board should assume price could approach $15k for contingencies.</a:t>
            </a:r>
            <a:endParaRPr lang="en-US" sz="1400" i="1" dirty="0">
              <a:gradFill>
                <a:gsLst>
                  <a:gs pos="2917">
                    <a:schemeClr val="tx1"/>
                  </a:gs>
                  <a:gs pos="30000">
                    <a:schemeClr val="tx1"/>
                  </a:gs>
                </a:gsLst>
                <a:lin ang="5400000" scaled="0"/>
              </a:gradFill>
            </a:endParaRPr>
          </a:p>
        </p:txBody>
      </p:sp>
      <p:pic>
        <p:nvPicPr>
          <p:cNvPr id="9" name="Picture 8">
            <a:extLst>
              <a:ext uri="{FF2B5EF4-FFF2-40B4-BE49-F238E27FC236}">
                <a16:creationId xmlns:a16="http://schemas.microsoft.com/office/drawing/2014/main" id="{5C8DDA29-812B-48DE-B392-F657106FD262}"/>
              </a:ext>
            </a:extLst>
          </p:cNvPr>
          <p:cNvPicPr>
            <a:picLocks noChangeAspect="1"/>
          </p:cNvPicPr>
          <p:nvPr/>
        </p:nvPicPr>
        <p:blipFill>
          <a:blip r:embed="rId3"/>
          <a:stretch>
            <a:fillRect/>
          </a:stretch>
        </p:blipFill>
        <p:spPr>
          <a:xfrm>
            <a:off x="0" y="3270009"/>
            <a:ext cx="4099220" cy="326631"/>
          </a:xfrm>
          <a:prstGeom prst="rect">
            <a:avLst/>
          </a:prstGeom>
        </p:spPr>
      </p:pic>
      <p:sp>
        <p:nvSpPr>
          <p:cNvPr id="5" name="TextBox 4">
            <a:extLst>
              <a:ext uri="{FF2B5EF4-FFF2-40B4-BE49-F238E27FC236}">
                <a16:creationId xmlns:a16="http://schemas.microsoft.com/office/drawing/2014/main" id="{7EB548CF-968C-4FD3-936C-AA8A12B3B7C2}"/>
              </a:ext>
            </a:extLst>
          </p:cNvPr>
          <p:cNvSpPr txBox="1"/>
          <p:nvPr/>
        </p:nvSpPr>
        <p:spPr>
          <a:xfrm>
            <a:off x="4298018" y="5783237"/>
            <a:ext cx="7223681" cy="926407"/>
          </a:xfrm>
          <a:prstGeom prst="rect">
            <a:avLst/>
          </a:prstGeom>
          <a:noFill/>
        </p:spPr>
        <p:txBody>
          <a:bodyPr wrap="square" lIns="182880" tIns="146304" rIns="182880" bIns="146304" rtlCol="0">
            <a:spAutoFit/>
          </a:bodyPr>
          <a:lstStyle/>
          <a:p>
            <a:pPr>
              <a:lnSpc>
                <a:spcPct val="90000"/>
              </a:lnSpc>
              <a:spcAft>
                <a:spcPts val="600"/>
              </a:spcAft>
            </a:pPr>
            <a:r>
              <a:rPr lang="en-US" sz="2000" dirty="0">
                <a:solidFill>
                  <a:schemeClr val="accent6"/>
                </a:solidFill>
              </a:rPr>
              <a:t>Decision owner: the HOA board</a:t>
            </a:r>
          </a:p>
          <a:p>
            <a:pPr>
              <a:lnSpc>
                <a:spcPct val="90000"/>
              </a:lnSpc>
              <a:spcAft>
                <a:spcPts val="600"/>
              </a:spcAft>
            </a:pPr>
            <a:r>
              <a:rPr lang="en-US" sz="2000" dirty="0">
                <a:solidFill>
                  <a:schemeClr val="accent6"/>
                </a:solidFill>
              </a:rPr>
              <a:t>Input: the community + EV committee</a:t>
            </a:r>
          </a:p>
        </p:txBody>
      </p:sp>
    </p:spTree>
    <p:extLst>
      <p:ext uri="{BB962C8B-B14F-4D97-AF65-F5344CB8AC3E}">
        <p14:creationId xmlns:p14="http://schemas.microsoft.com/office/powerpoint/2010/main" val="3284886823"/>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4610493"/>
          </a:xfrm>
        </p:spPr>
        <p:txBody>
          <a:bodyPr/>
          <a:lstStyle/>
          <a:p>
            <a:r>
              <a:rPr lang="en-US" sz="3600" dirty="0"/>
              <a:t>Reservation Fee</a:t>
            </a:r>
          </a:p>
          <a:p>
            <a:pPr lvl="1"/>
            <a:r>
              <a:rPr lang="en-US" sz="2000" dirty="0"/>
              <a:t>$1,500-$2,500 </a:t>
            </a:r>
            <a:r>
              <a:rPr lang="en-US" sz="1400" dirty="0"/>
              <a:t>(TBD – this is an approximate ballpark range)</a:t>
            </a:r>
          </a:p>
          <a:p>
            <a:pPr lvl="1"/>
            <a:r>
              <a:rPr lang="en-US" sz="2000" b="1" dirty="0">
                <a:solidFill>
                  <a:srgbClr val="7030A0"/>
                </a:solidFill>
              </a:rPr>
              <a:t>One-time fee </a:t>
            </a:r>
            <a:r>
              <a:rPr lang="en-US" sz="2000" dirty="0"/>
              <a:t>for a reservation, as capacity remains available</a:t>
            </a:r>
          </a:p>
          <a:p>
            <a:pPr lvl="1"/>
            <a:r>
              <a:rPr lang="en-US" sz="2000" dirty="0"/>
              <a:t>Covers a share of the electrical system and panel dedicated to EV chargers</a:t>
            </a:r>
          </a:p>
          <a:p>
            <a:r>
              <a:rPr lang="en-US" sz="3600" dirty="0"/>
              <a:t>Program Operations Fee</a:t>
            </a:r>
          </a:p>
          <a:p>
            <a:pPr lvl="1"/>
            <a:r>
              <a:rPr lang="en-US" sz="2000" dirty="0"/>
              <a:t>$50 </a:t>
            </a:r>
            <a:r>
              <a:rPr lang="en-US" sz="2000" b="1" dirty="0">
                <a:solidFill>
                  <a:schemeClr val="accent6"/>
                </a:solidFill>
              </a:rPr>
              <a:t>annual </a:t>
            </a:r>
            <a:r>
              <a:rPr lang="en-US" sz="2000" dirty="0"/>
              <a:t>fee for </a:t>
            </a:r>
            <a:r>
              <a:rPr lang="en-US" sz="2000" b="1" dirty="0"/>
              <a:t>active</a:t>
            </a:r>
            <a:r>
              <a:rPr lang="en-US" sz="2000" dirty="0"/>
              <a:t> installations (energy turned on to an installed circuit)</a:t>
            </a:r>
          </a:p>
          <a:p>
            <a:pPr lvl="1"/>
            <a:r>
              <a:rPr lang="en-US" sz="2000" dirty="0"/>
              <a:t>Covers credit card fees, staff time for quarterly meter reading</a:t>
            </a:r>
          </a:p>
          <a:p>
            <a:r>
              <a:rPr lang="en-US" sz="3600" dirty="0"/>
              <a:t>Energy Use Payment</a:t>
            </a:r>
          </a:p>
          <a:p>
            <a:pPr lvl="1"/>
            <a:r>
              <a:rPr lang="en-US" sz="2000" b="1" dirty="0">
                <a:solidFill>
                  <a:srgbClr val="0070C0"/>
                </a:solidFill>
              </a:rPr>
              <a:t>Quarterly</a:t>
            </a:r>
            <a:r>
              <a:rPr lang="en-US" sz="2000" dirty="0"/>
              <a:t> sub-meter readings for </a:t>
            </a:r>
            <a:r>
              <a:rPr lang="en-US" sz="2000" b="1" dirty="0"/>
              <a:t>active </a:t>
            </a:r>
            <a:r>
              <a:rPr lang="en-US" sz="2000" dirty="0"/>
              <a:t>installations</a:t>
            </a:r>
          </a:p>
          <a:p>
            <a:pPr lvl="1"/>
            <a:r>
              <a:rPr lang="en-US" sz="2000" dirty="0"/>
              <a:t>Kilowatt hours at-cost: The Vine’s current electrical rate (will adjust, typically annually)</a:t>
            </a:r>
          </a:p>
          <a:p>
            <a:pPr lvl="1"/>
            <a:r>
              <a:rPr lang="en-US" sz="2000" dirty="0"/>
              <a:t>Charged to the amenity credit card account on file </a:t>
            </a:r>
            <a:r>
              <a:rPr lang="en-US" sz="2000" i="1" dirty="0"/>
              <a:t>or </a:t>
            </a:r>
            <a:r>
              <a:rPr lang="en-US" sz="2000" dirty="0"/>
              <a:t>by other means</a:t>
            </a:r>
          </a:p>
        </p:txBody>
      </p:sp>
      <p:sp>
        <p:nvSpPr>
          <p:cNvPr id="3" name="Title 2"/>
          <p:cNvSpPr>
            <a:spLocks noGrp="1"/>
          </p:cNvSpPr>
          <p:nvPr>
            <p:ph type="title"/>
          </p:nvPr>
        </p:nvSpPr>
        <p:spPr/>
        <p:txBody>
          <a:bodyPr/>
          <a:lstStyle/>
          <a:p>
            <a:r>
              <a:rPr lang="en-US" dirty="0"/>
              <a:t>3 Proposed Fees </a:t>
            </a:r>
            <a:r>
              <a:rPr lang="en-US" sz="1800" dirty="0"/>
              <a:t>(amounts subject to board feedback + approval)</a:t>
            </a:r>
            <a:endParaRPr lang="en-US" sz="3600" dirty="0"/>
          </a:p>
        </p:txBody>
      </p:sp>
      <p:sp>
        <p:nvSpPr>
          <p:cNvPr id="4" name="TextBox 3">
            <a:extLst>
              <a:ext uri="{FF2B5EF4-FFF2-40B4-BE49-F238E27FC236}">
                <a16:creationId xmlns:a16="http://schemas.microsoft.com/office/drawing/2014/main" id="{38AB0EC1-3EE9-4271-9A36-2CAF74B25B22}"/>
              </a:ext>
            </a:extLst>
          </p:cNvPr>
          <p:cNvSpPr txBox="1"/>
          <p:nvPr/>
        </p:nvSpPr>
        <p:spPr>
          <a:xfrm>
            <a:off x="4298018" y="5783237"/>
            <a:ext cx="7223681" cy="926407"/>
          </a:xfrm>
          <a:prstGeom prst="rect">
            <a:avLst/>
          </a:prstGeom>
          <a:noFill/>
        </p:spPr>
        <p:txBody>
          <a:bodyPr wrap="square" lIns="182880" tIns="146304" rIns="182880" bIns="146304" rtlCol="0">
            <a:spAutoFit/>
          </a:bodyPr>
          <a:lstStyle/>
          <a:p>
            <a:pPr>
              <a:lnSpc>
                <a:spcPct val="90000"/>
              </a:lnSpc>
              <a:spcAft>
                <a:spcPts val="600"/>
              </a:spcAft>
            </a:pPr>
            <a:r>
              <a:rPr lang="en-US" sz="2000" dirty="0">
                <a:solidFill>
                  <a:schemeClr val="accent6"/>
                </a:solidFill>
              </a:rPr>
              <a:t>Decision owner: the HOA board</a:t>
            </a:r>
          </a:p>
          <a:p>
            <a:pPr>
              <a:lnSpc>
                <a:spcPct val="90000"/>
              </a:lnSpc>
              <a:spcAft>
                <a:spcPts val="600"/>
              </a:spcAft>
            </a:pPr>
            <a:r>
              <a:rPr lang="en-US" sz="2000" dirty="0">
                <a:solidFill>
                  <a:schemeClr val="accent6"/>
                </a:solidFill>
              </a:rPr>
              <a:t>Input: the community + EV committee</a:t>
            </a:r>
          </a:p>
        </p:txBody>
      </p:sp>
    </p:spTree>
    <p:extLst>
      <p:ext uri="{BB962C8B-B14F-4D97-AF65-F5344CB8AC3E}">
        <p14:creationId xmlns:p14="http://schemas.microsoft.com/office/powerpoint/2010/main" val="4171651875"/>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5367623"/>
          </a:xfrm>
        </p:spPr>
        <p:txBody>
          <a:bodyPr/>
          <a:lstStyle/>
          <a:p>
            <a:r>
              <a:rPr lang="en-US" sz="3600" dirty="0"/>
              <a:t>To HOA: Circuit Reservation Fee</a:t>
            </a:r>
          </a:p>
          <a:p>
            <a:pPr lvl="1"/>
            <a:r>
              <a:rPr lang="en-US" sz="2000" dirty="0">
                <a:solidFill>
                  <a:schemeClr val="tx1">
                    <a:lumMod val="60000"/>
                    <a:lumOff val="40000"/>
                  </a:schemeClr>
                </a:solidFill>
              </a:rPr>
              <a:t>TBD: $1500-$2500</a:t>
            </a:r>
          </a:p>
          <a:p>
            <a:r>
              <a:rPr lang="en-US" sz="3600" dirty="0"/>
              <a:t>To Electrician: Installation and Parts</a:t>
            </a:r>
          </a:p>
          <a:p>
            <a:pPr lvl="1"/>
            <a:r>
              <a:rPr lang="en-US" sz="2000" dirty="0">
                <a:solidFill>
                  <a:schemeClr val="tx1">
                    <a:lumMod val="60000"/>
                    <a:lumOff val="40000"/>
                  </a:schemeClr>
                </a:solidFill>
              </a:rPr>
              <a:t>$1,000-$5,000 estimate (or more)</a:t>
            </a:r>
          </a:p>
          <a:p>
            <a:pPr lvl="1"/>
            <a:r>
              <a:rPr lang="en-US" sz="2000" dirty="0"/>
              <a:t>Owners interested in reservations should get a quote before making a reservation to understand the risks, installation specifics, need for penetrations or unique circumstances, mounting options, and any challenges</a:t>
            </a:r>
          </a:p>
          <a:p>
            <a:pPr lvl="1"/>
            <a:r>
              <a:rPr lang="en-US" sz="2000" dirty="0"/>
              <a:t>Costs may include</a:t>
            </a:r>
          </a:p>
          <a:p>
            <a:pPr lvl="2"/>
            <a:r>
              <a:rPr lang="en-US" sz="1600" dirty="0"/>
              <a:t>Electrical permit and inspection fees to/from the city</a:t>
            </a:r>
          </a:p>
          <a:p>
            <a:pPr lvl="2"/>
            <a:r>
              <a:rPr lang="en-US" sz="1600" dirty="0"/>
              <a:t>1 day or more electrician time at $110-$125/hour</a:t>
            </a:r>
          </a:p>
          <a:p>
            <a:pPr lvl="2"/>
            <a:r>
              <a:rPr lang="en-US" sz="1600" dirty="0"/>
              <a:t>Wire (expensive cost per foot)</a:t>
            </a:r>
          </a:p>
          <a:p>
            <a:pPr lvl="2"/>
            <a:r>
              <a:rPr lang="en-US" sz="1600" dirty="0"/>
              <a:t>Conduit, connectors, electrical</a:t>
            </a:r>
          </a:p>
          <a:p>
            <a:pPr lvl="2"/>
            <a:r>
              <a:rPr lang="en-US" sz="1600" dirty="0"/>
              <a:t>Part: Approved revenue-grade sub-meter ($500)</a:t>
            </a:r>
          </a:p>
          <a:p>
            <a:pPr lvl="2"/>
            <a:r>
              <a:rPr lang="en-US" sz="1600" dirty="0"/>
              <a:t>Part: Approved outlet or EVSE equipment ($5-1,000)</a:t>
            </a:r>
          </a:p>
          <a:p>
            <a:pPr lvl="2"/>
            <a:r>
              <a:rPr lang="en-US" sz="1600" dirty="0"/>
              <a:t>Part: Emergency disconnect switch (if required per code)</a:t>
            </a:r>
          </a:p>
          <a:p>
            <a:pPr lvl="2"/>
            <a:r>
              <a:rPr lang="en-US" sz="1600" dirty="0"/>
              <a:t>Mounting equipment or bollards or posts and other protective devices</a:t>
            </a:r>
          </a:p>
        </p:txBody>
      </p:sp>
      <p:sp>
        <p:nvSpPr>
          <p:cNvPr id="3" name="Title 2"/>
          <p:cNvSpPr>
            <a:spLocks noGrp="1"/>
          </p:cNvSpPr>
          <p:nvPr>
            <p:ph type="title"/>
          </p:nvPr>
        </p:nvSpPr>
        <p:spPr/>
        <p:txBody>
          <a:bodyPr/>
          <a:lstStyle/>
          <a:p>
            <a:r>
              <a:rPr lang="en-US" dirty="0"/>
              <a:t>Individual owner installation cost estimate</a:t>
            </a:r>
          </a:p>
        </p:txBody>
      </p:sp>
    </p:spTree>
    <p:extLst>
      <p:ext uri="{BB962C8B-B14F-4D97-AF65-F5344CB8AC3E}">
        <p14:creationId xmlns:p14="http://schemas.microsoft.com/office/powerpoint/2010/main" val="2721154619"/>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5404556"/>
          </a:xfrm>
        </p:spPr>
        <p:txBody>
          <a:bodyPr/>
          <a:lstStyle/>
          <a:p>
            <a:r>
              <a:rPr lang="en-US" sz="2000" dirty="0">
                <a:latin typeface="+mn-lt"/>
              </a:rPr>
              <a:t>Gauge serious community interest (</a:t>
            </a:r>
            <a:r>
              <a:rPr lang="en-US" sz="2000" b="1" u="sng" dirty="0">
                <a:latin typeface="+mn-lt"/>
              </a:rPr>
              <a:t>now</a:t>
            </a:r>
            <a:r>
              <a:rPr lang="en-US" sz="2000" dirty="0">
                <a:latin typeface="+mn-lt"/>
              </a:rPr>
              <a:t>)</a:t>
            </a:r>
          </a:p>
          <a:p>
            <a:pPr lvl="1"/>
            <a:r>
              <a:rPr lang="en-US" sz="2000" dirty="0"/>
              <a:t>Checks made out to the HOA</a:t>
            </a:r>
          </a:p>
          <a:p>
            <a:pPr lvl="1"/>
            <a:r>
              <a:rPr lang="en-US" sz="2000" dirty="0"/>
              <a:t>Process and procedure TBD, please e-mail if you want to consider</a:t>
            </a:r>
          </a:p>
          <a:p>
            <a:r>
              <a:rPr lang="en-US" sz="2000" dirty="0">
                <a:latin typeface="+mn-lt"/>
              </a:rPr>
              <a:t>HOA board policy feedback &amp; introduction </a:t>
            </a:r>
            <a:r>
              <a:rPr lang="en-US" sz="2000" b="1" u="sng" dirty="0">
                <a:latin typeface="+mn-lt"/>
              </a:rPr>
              <a:t>(Feb/March</a:t>
            </a:r>
            <a:r>
              <a:rPr lang="en-US" sz="2000" dirty="0">
                <a:latin typeface="+mn-lt"/>
              </a:rPr>
              <a:t>)</a:t>
            </a:r>
          </a:p>
          <a:p>
            <a:pPr lvl="1"/>
            <a:r>
              <a:rPr lang="en-US" sz="2000" dirty="0"/>
              <a:t>Needs to determine appropriate level of interest to continue with process</a:t>
            </a:r>
          </a:p>
          <a:p>
            <a:pPr lvl="1"/>
            <a:r>
              <a:rPr lang="en-US" sz="2000" dirty="0"/>
              <a:t>HOA board input is needed on policy details, specifics, pricing</a:t>
            </a:r>
          </a:p>
          <a:p>
            <a:pPr lvl="1"/>
            <a:r>
              <a:rPr lang="en-US" sz="2000" dirty="0"/>
              <a:t>Rule changes have a 30-day minimum approval time period</a:t>
            </a:r>
          </a:p>
          <a:p>
            <a:r>
              <a:rPr lang="en-US" sz="2000" dirty="0">
                <a:latin typeface="+mn-lt"/>
              </a:rPr>
              <a:t>HOA board policy approval (</a:t>
            </a:r>
            <a:r>
              <a:rPr lang="en-US" sz="2000" b="1" u="sng" dirty="0">
                <a:latin typeface="+mn-lt"/>
              </a:rPr>
              <a:t>March/April</a:t>
            </a:r>
            <a:r>
              <a:rPr lang="en-US" sz="2000" dirty="0">
                <a:latin typeface="+mn-lt"/>
              </a:rPr>
              <a:t>)</a:t>
            </a:r>
          </a:p>
          <a:p>
            <a:pPr lvl="1"/>
            <a:r>
              <a:rPr lang="en-US" sz="2000" dirty="0"/>
              <a:t>Deposit serious interest checks for initial reservations</a:t>
            </a:r>
          </a:p>
          <a:p>
            <a:pPr lvl="1"/>
            <a:r>
              <a:rPr lang="en-US" sz="2000" dirty="0"/>
              <a:t>Greenlight necessary electrical upgrades (</a:t>
            </a:r>
            <a:r>
              <a:rPr lang="en-US" sz="2000" b="1" u="sng" dirty="0"/>
              <a:t>Feb/March/April</a:t>
            </a:r>
            <a:r>
              <a:rPr lang="en-US" sz="2000" dirty="0"/>
              <a:t>)</a:t>
            </a:r>
          </a:p>
          <a:p>
            <a:pPr lvl="2"/>
            <a:r>
              <a:rPr lang="en-US" dirty="0"/>
              <a:t>15- to 60-day lead time for permits, equipment purchases, installation and inspections</a:t>
            </a:r>
          </a:p>
          <a:p>
            <a:r>
              <a:rPr lang="en-US" sz="2000" dirty="0">
                <a:latin typeface="+mn-lt"/>
              </a:rPr>
              <a:t>Program live (after approval)</a:t>
            </a:r>
          </a:p>
          <a:p>
            <a:pPr lvl="1"/>
            <a:r>
              <a:rPr lang="en-US" sz="2000" dirty="0"/>
              <a:t>Reservations as-available, table updated by building manager &amp; approved monthly by board</a:t>
            </a:r>
          </a:p>
          <a:p>
            <a:pPr lvl="1"/>
            <a:r>
              <a:rPr lang="en-US" sz="2000" dirty="0"/>
              <a:t>Installations, within policy guidelines, performed anytime after building manager approval</a:t>
            </a:r>
          </a:p>
          <a:p>
            <a:endParaRPr lang="en-US" sz="3200" dirty="0">
              <a:latin typeface="+mn-lt"/>
            </a:endParaRPr>
          </a:p>
        </p:txBody>
      </p:sp>
      <p:sp>
        <p:nvSpPr>
          <p:cNvPr id="3" name="Title 2"/>
          <p:cNvSpPr>
            <a:spLocks noGrp="1"/>
          </p:cNvSpPr>
          <p:nvPr>
            <p:ph type="title"/>
          </p:nvPr>
        </p:nvSpPr>
        <p:spPr/>
        <p:txBody>
          <a:bodyPr/>
          <a:lstStyle/>
          <a:p>
            <a:r>
              <a:rPr lang="en-US" dirty="0"/>
              <a:t>Proposed EV Program Launch Process</a:t>
            </a:r>
          </a:p>
        </p:txBody>
      </p:sp>
    </p:spTree>
    <p:extLst>
      <p:ext uri="{BB962C8B-B14F-4D97-AF65-F5344CB8AC3E}">
        <p14:creationId xmlns:p14="http://schemas.microsoft.com/office/powerpoint/2010/main" val="4157258117"/>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Q&amp;A</a:t>
            </a:r>
          </a:p>
        </p:txBody>
      </p:sp>
    </p:spTree>
    <p:extLst>
      <p:ext uri="{BB962C8B-B14F-4D97-AF65-F5344CB8AC3E}">
        <p14:creationId xmlns:p14="http://schemas.microsoft.com/office/powerpoint/2010/main" val="197977479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3120854"/>
          </a:xfrm>
        </p:spPr>
        <p:txBody>
          <a:bodyPr/>
          <a:lstStyle/>
          <a:p>
            <a:r>
              <a:rPr lang="en-US" sz="3600"/>
              <a:t>First EV – GM EV-1 (1996), lease-only in California</a:t>
            </a:r>
          </a:p>
          <a:p>
            <a:r>
              <a:rPr lang="en-US" sz="3600"/>
              <a:t>Modern – Tesla Roadster (2008), built in California</a:t>
            </a:r>
          </a:p>
          <a:p>
            <a:r>
              <a:rPr lang="en-US" sz="3600"/>
              <a:t>Carbon Fiber in Washington: BMW i3 Moses Lake</a:t>
            </a:r>
          </a:p>
          <a:p>
            <a:r>
              <a:rPr lang="en-US" sz="3600"/>
              <a:t>Hawaii, Colorado, California, Florida “Right to charge” Laws</a:t>
            </a:r>
          </a:p>
          <a:p>
            <a:r>
              <a:rPr lang="en-US" sz="3600"/>
              <a:t>Tons of clean hydro electric power – Columbia River</a:t>
            </a:r>
          </a:p>
        </p:txBody>
      </p:sp>
      <p:sp>
        <p:nvSpPr>
          <p:cNvPr id="3" name="Title 2"/>
          <p:cNvSpPr>
            <a:spLocks noGrp="1"/>
          </p:cNvSpPr>
          <p:nvPr>
            <p:ph type="title"/>
          </p:nvPr>
        </p:nvSpPr>
        <p:spPr/>
        <p:txBody>
          <a:bodyPr/>
          <a:lstStyle/>
          <a:p>
            <a:r>
              <a:rPr lang="en-US"/>
              <a:t>EV is Very West Coast</a:t>
            </a:r>
          </a:p>
        </p:txBody>
      </p:sp>
    </p:spTree>
    <p:extLst>
      <p:ext uri="{BB962C8B-B14F-4D97-AF65-F5344CB8AC3E}">
        <p14:creationId xmlns:p14="http://schemas.microsoft.com/office/powerpoint/2010/main" val="2111413723"/>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274638" y="1212850"/>
            <a:ext cx="11887200" cy="3705630"/>
          </a:xfrm>
        </p:spPr>
        <p:txBody>
          <a:bodyPr/>
          <a:lstStyle/>
          <a:p>
            <a:r>
              <a:rPr lang="en-US" sz="3600" dirty="0"/>
              <a:t>Q: What happens when demand exceeds the available number of EV circuits?</a:t>
            </a:r>
          </a:p>
          <a:p>
            <a:pPr lvl="1"/>
            <a:r>
              <a:rPr lang="en-US" sz="2000" dirty="0"/>
              <a:t>The same process and plan (transformer, MDS-2 breaker, OTC permit) </a:t>
            </a:r>
            <a:r>
              <a:rPr lang="en-US" sz="2000" b="1" u="sng" dirty="0"/>
              <a:t>can be used again</a:t>
            </a:r>
            <a:endParaRPr lang="en-US" sz="2000" dirty="0"/>
          </a:p>
          <a:p>
            <a:pPr lvl="1"/>
            <a:r>
              <a:rPr lang="en-US" sz="2000" dirty="0"/>
              <a:t>Would be important to first try and fully utilize the first set of reservation circuits instead of greenlighting too early</a:t>
            </a:r>
          </a:p>
          <a:p>
            <a:pPr lvl="1"/>
            <a:r>
              <a:rPr lang="en-US" sz="2000" dirty="0"/>
              <a:t>May need to review reservation rules (per policy – see section 3) if demand spikes</a:t>
            </a:r>
          </a:p>
          <a:p>
            <a:pPr lvl="1"/>
            <a:r>
              <a:rPr lang="en-US" sz="2000" dirty="0"/>
              <a:t>Eventually a different location may be necessary for the transformer and panel (comms room or level 1 or level 2 tower IDF rooms)</a:t>
            </a:r>
          </a:p>
          <a:p>
            <a:pPr lvl="1"/>
            <a:r>
              <a:rPr lang="en-US" sz="2000" dirty="0"/>
              <a:t>A larger transformer or demand project would require hiring an engineering firm, having a city demand review, and other work</a:t>
            </a:r>
          </a:p>
        </p:txBody>
      </p:sp>
      <p:sp>
        <p:nvSpPr>
          <p:cNvPr id="2" name="Title 1"/>
          <p:cNvSpPr>
            <a:spLocks noGrp="1"/>
          </p:cNvSpPr>
          <p:nvPr>
            <p:ph type="title"/>
          </p:nvPr>
        </p:nvSpPr>
        <p:spPr/>
        <p:txBody>
          <a:bodyPr/>
          <a:lstStyle/>
          <a:p>
            <a:r>
              <a:rPr lang="en-US" dirty="0"/>
              <a:t>Q: Future demand</a:t>
            </a:r>
          </a:p>
        </p:txBody>
      </p:sp>
    </p:spTree>
    <p:extLst>
      <p:ext uri="{BB962C8B-B14F-4D97-AF65-F5344CB8AC3E}">
        <p14:creationId xmlns:p14="http://schemas.microsoft.com/office/powerpoint/2010/main" val="2062108982"/>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1144929"/>
          </a:xfrm>
        </p:spPr>
        <p:txBody>
          <a:bodyPr/>
          <a:lstStyle/>
          <a:p>
            <a:r>
              <a:rPr lang="en-US" dirty="0"/>
              <a:t>Q: Are there alternatives to sub-meters?</a:t>
            </a:r>
          </a:p>
          <a:p>
            <a:pPr lvl="1"/>
            <a:r>
              <a:rPr lang="en-US" dirty="0"/>
              <a:t>A: Yes. There are 5 possible approaches. Feedback welcome.</a:t>
            </a:r>
          </a:p>
        </p:txBody>
      </p:sp>
      <p:sp>
        <p:nvSpPr>
          <p:cNvPr id="3" name="Title 2"/>
          <p:cNvSpPr>
            <a:spLocks noGrp="1"/>
          </p:cNvSpPr>
          <p:nvPr>
            <p:ph type="title"/>
          </p:nvPr>
        </p:nvSpPr>
        <p:spPr/>
        <p:txBody>
          <a:bodyPr/>
          <a:lstStyle/>
          <a:p>
            <a:r>
              <a:rPr lang="en-US" dirty="0"/>
              <a:t>Q: Sub-metering</a:t>
            </a:r>
          </a:p>
        </p:txBody>
      </p:sp>
      <p:graphicFrame>
        <p:nvGraphicFramePr>
          <p:cNvPr id="4" name="Table 3">
            <a:extLst>
              <a:ext uri="{FF2B5EF4-FFF2-40B4-BE49-F238E27FC236}">
                <a16:creationId xmlns:a16="http://schemas.microsoft.com/office/drawing/2014/main" id="{7F7DAAFA-5037-4542-B4D8-761F580768D2}"/>
              </a:ext>
            </a:extLst>
          </p:cNvPr>
          <p:cNvGraphicFramePr>
            <a:graphicFrameLocks noGrp="1"/>
          </p:cNvGraphicFramePr>
          <p:nvPr>
            <p:extLst>
              <p:ext uri="{D42A27DB-BD31-4B8C-83A1-F6EECF244321}">
                <p14:modId xmlns:p14="http://schemas.microsoft.com/office/powerpoint/2010/main" val="1857279824"/>
              </p:ext>
            </p:extLst>
          </p:nvPr>
        </p:nvGraphicFramePr>
        <p:xfrm>
          <a:off x="731897" y="2399993"/>
          <a:ext cx="11338434" cy="4892828"/>
        </p:xfrm>
        <a:graphic>
          <a:graphicData uri="http://schemas.openxmlformats.org/drawingml/2006/table">
            <a:tbl>
              <a:tblPr firstRow="1" bandRow="1">
                <a:tableStyleId>{5202B0CA-FC54-4496-8BCA-5EF66A818D29}</a:tableStyleId>
              </a:tblPr>
              <a:tblGrid>
                <a:gridCol w="1889739">
                  <a:extLst>
                    <a:ext uri="{9D8B030D-6E8A-4147-A177-3AD203B41FA5}">
                      <a16:colId xmlns:a16="http://schemas.microsoft.com/office/drawing/2014/main" val="758292413"/>
                    </a:ext>
                  </a:extLst>
                </a:gridCol>
                <a:gridCol w="1889739">
                  <a:extLst>
                    <a:ext uri="{9D8B030D-6E8A-4147-A177-3AD203B41FA5}">
                      <a16:colId xmlns:a16="http://schemas.microsoft.com/office/drawing/2014/main" val="1789663065"/>
                    </a:ext>
                  </a:extLst>
                </a:gridCol>
                <a:gridCol w="1889739">
                  <a:extLst>
                    <a:ext uri="{9D8B030D-6E8A-4147-A177-3AD203B41FA5}">
                      <a16:colId xmlns:a16="http://schemas.microsoft.com/office/drawing/2014/main" val="2953226061"/>
                    </a:ext>
                  </a:extLst>
                </a:gridCol>
                <a:gridCol w="1889739">
                  <a:extLst>
                    <a:ext uri="{9D8B030D-6E8A-4147-A177-3AD203B41FA5}">
                      <a16:colId xmlns:a16="http://schemas.microsoft.com/office/drawing/2014/main" val="1986219190"/>
                    </a:ext>
                  </a:extLst>
                </a:gridCol>
                <a:gridCol w="1889739">
                  <a:extLst>
                    <a:ext uri="{9D8B030D-6E8A-4147-A177-3AD203B41FA5}">
                      <a16:colId xmlns:a16="http://schemas.microsoft.com/office/drawing/2014/main" val="4236672688"/>
                    </a:ext>
                  </a:extLst>
                </a:gridCol>
                <a:gridCol w="1889739">
                  <a:extLst>
                    <a:ext uri="{9D8B030D-6E8A-4147-A177-3AD203B41FA5}">
                      <a16:colId xmlns:a16="http://schemas.microsoft.com/office/drawing/2014/main" val="890695374"/>
                    </a:ext>
                  </a:extLst>
                </a:gridCol>
              </a:tblGrid>
              <a:tr h="1074814">
                <a:tc>
                  <a:txBody>
                    <a:bodyPr/>
                    <a:lstStyle/>
                    <a:p>
                      <a:pPr algn="r"/>
                      <a:r>
                        <a:rPr lang="en-US" sz="1600" dirty="0">
                          <a:solidFill>
                            <a:schemeClr val="tx1">
                              <a:lumMod val="60000"/>
                              <a:lumOff val="40000"/>
                            </a:schemeClr>
                          </a:solidFill>
                        </a:rPr>
                        <a:t>Approach</a:t>
                      </a:r>
                    </a:p>
                  </a:txBody>
                  <a:tcPr anchor="ctr">
                    <a:solidFill>
                      <a:schemeClr val="bg1"/>
                    </a:solidFill>
                  </a:tcPr>
                </a:tc>
                <a:tc>
                  <a:txBody>
                    <a:bodyPr/>
                    <a:lstStyle/>
                    <a:p>
                      <a:r>
                        <a:rPr lang="en-US" sz="1600" dirty="0"/>
                        <a:t>City Meters</a:t>
                      </a:r>
                    </a:p>
                  </a:txBody>
                  <a:tcPr anchor="ctr"/>
                </a:tc>
                <a:tc>
                  <a:txBody>
                    <a:bodyPr/>
                    <a:lstStyle/>
                    <a:p>
                      <a:r>
                        <a:rPr lang="en-US" sz="1600"/>
                        <a:t>Circuit Sub-Meters</a:t>
                      </a:r>
                      <a:br>
                        <a:rPr lang="en-US" sz="1600"/>
                      </a:br>
                      <a:r>
                        <a:rPr lang="en-US" sz="1050" b="0" i="1"/>
                        <a:t>recommended approach for The Vine</a:t>
                      </a:r>
                      <a:endParaRPr lang="en-US" sz="1600" b="0" i="1" dirty="0"/>
                    </a:p>
                  </a:txBody>
                  <a:tcPr anchor="ctr">
                    <a:solidFill>
                      <a:schemeClr val="accent6">
                        <a:lumMod val="60000"/>
                        <a:lumOff val="40000"/>
                      </a:schemeClr>
                    </a:solidFill>
                  </a:tcPr>
                </a:tc>
                <a:tc>
                  <a:txBody>
                    <a:bodyPr/>
                    <a:lstStyle/>
                    <a:p>
                      <a:r>
                        <a:rPr lang="en-US" sz="1600" dirty="0"/>
                        <a:t>EV Panel Sub-Meter</a:t>
                      </a:r>
                    </a:p>
                  </a:txBody>
                  <a:tcPr anchor="ctr"/>
                </a:tc>
                <a:tc>
                  <a:txBody>
                    <a:bodyPr/>
                    <a:lstStyle/>
                    <a:p>
                      <a:r>
                        <a:rPr lang="en-US" sz="1600" dirty="0"/>
                        <a:t>Fixed Monthly Cost</a:t>
                      </a:r>
                      <a:br>
                        <a:rPr lang="en-US" sz="1600" dirty="0"/>
                      </a:br>
                      <a:r>
                        <a:rPr lang="en-US" sz="1600" dirty="0"/>
                        <a:t>(No Meters)</a:t>
                      </a:r>
                    </a:p>
                  </a:txBody>
                  <a:tcPr anchor="ctr"/>
                </a:tc>
                <a:tc>
                  <a:txBody>
                    <a:bodyPr/>
                    <a:lstStyle/>
                    <a:p>
                      <a:r>
                        <a:rPr lang="en-US" sz="1600" dirty="0"/>
                        <a:t>Intelligent EVSE Networked Devices with Metering</a:t>
                      </a:r>
                    </a:p>
                  </a:txBody>
                  <a:tcPr anchor="ctr"/>
                </a:tc>
                <a:extLst>
                  <a:ext uri="{0D108BD9-81ED-4DB2-BD59-A6C34878D82A}">
                    <a16:rowId xmlns:a16="http://schemas.microsoft.com/office/drawing/2014/main" val="767635143"/>
                  </a:ext>
                </a:extLst>
              </a:tr>
              <a:tr h="1074814">
                <a:tc>
                  <a:txBody>
                    <a:bodyPr/>
                    <a:lstStyle/>
                    <a:p>
                      <a:r>
                        <a:rPr lang="en-US" sz="1050" dirty="0"/>
                        <a:t>Impact</a:t>
                      </a:r>
                    </a:p>
                  </a:txBody>
                  <a:tcPr>
                    <a:solidFill>
                      <a:schemeClr val="bg1"/>
                    </a:solidFill>
                  </a:tcPr>
                </a:tc>
                <a:tc>
                  <a:txBody>
                    <a:bodyPr/>
                    <a:lstStyle/>
                    <a:p>
                      <a:r>
                        <a:rPr lang="en-US" sz="1050" dirty="0"/>
                        <a:t>A bill comes direct from Seattle City Light for use. No accounting or involvement from our staff in the operations.</a:t>
                      </a:r>
                    </a:p>
                  </a:txBody>
                  <a:tcPr/>
                </a:tc>
                <a:tc>
                  <a:txBody>
                    <a:bodyPr/>
                    <a:lstStyle/>
                    <a:p>
                      <a:r>
                        <a:rPr lang="en-US" sz="1050" dirty="0"/>
                        <a:t>Most fair approach: users pay for what they use.</a:t>
                      </a:r>
                    </a:p>
                  </a:txBody>
                  <a:tcPr/>
                </a:tc>
                <a:tc>
                  <a:txBody>
                    <a:bodyPr/>
                    <a:lstStyle/>
                    <a:p>
                      <a:r>
                        <a:rPr lang="en-US" sz="1050" dirty="0"/>
                        <a:t>A single, more expensive sub-meter measures all the Limited Common EV chargers. Users pay their share per quarter, regardless of how much they charge their car.</a:t>
                      </a:r>
                    </a:p>
                  </a:txBody>
                  <a:tcPr/>
                </a:tc>
                <a:tc>
                  <a:txBody>
                    <a:bodyPr/>
                    <a:lstStyle/>
                    <a:p>
                      <a:r>
                        <a:rPr lang="en-US" sz="1050" dirty="0"/>
                        <a:t>Taking estimated EPA charging costs of the average EV, plus a buffer, and simply charge $25/month per circuit regardless of use</a:t>
                      </a:r>
                    </a:p>
                  </a:txBody>
                  <a:tcPr/>
                </a:tc>
                <a:tc>
                  <a:txBody>
                    <a:bodyPr/>
                    <a:lstStyle/>
                    <a:p>
                      <a:r>
                        <a:rPr lang="en-US" sz="1050" dirty="0"/>
                        <a:t>Commercial entity provides automatic billing services. Owners use special smart card tags to start charging. Cost per EVSE is as high as $6,000 </a:t>
                      </a:r>
                      <a:r>
                        <a:rPr lang="en-US" sz="1050" dirty="0">
                          <a:sym typeface="Wingdings" panose="05000000000000000000" pitchFamily="2" charset="2"/>
                        </a:rPr>
                        <a:t> on top of install cost</a:t>
                      </a:r>
                      <a:endParaRPr lang="en-US" sz="1050" dirty="0"/>
                    </a:p>
                  </a:txBody>
                  <a:tcPr/>
                </a:tc>
                <a:extLst>
                  <a:ext uri="{0D108BD9-81ED-4DB2-BD59-A6C34878D82A}">
                    <a16:rowId xmlns:a16="http://schemas.microsoft.com/office/drawing/2014/main" val="597777794"/>
                  </a:ext>
                </a:extLst>
              </a:tr>
              <a:tr h="1074814">
                <a:tc>
                  <a:txBody>
                    <a:bodyPr/>
                    <a:lstStyle/>
                    <a:p>
                      <a:r>
                        <a:rPr lang="en-US" sz="1050" dirty="0"/>
                        <a:t>Challenges / Opinion</a:t>
                      </a:r>
                    </a:p>
                  </a:txBody>
                  <a:tcPr>
                    <a:solidFill>
                      <a:schemeClr val="bg1"/>
                    </a:solidFill>
                  </a:tcPr>
                </a:tc>
                <a:tc>
                  <a:txBody>
                    <a:bodyPr/>
                    <a:lstStyle/>
                    <a:p>
                      <a:r>
                        <a:rPr lang="en-US" sz="1050" dirty="0"/>
                        <a:t>Our meter stacks have been discontinued by the manufacturer and so used meter stacks would need to be sourced somehow. The meters would take significant physical space. </a:t>
                      </a:r>
                      <a:r>
                        <a:rPr lang="en-US" sz="1050" i="1" dirty="0"/>
                        <a:t>Not an option for our building.</a:t>
                      </a:r>
                    </a:p>
                  </a:txBody>
                  <a:tcPr/>
                </a:tc>
                <a:tc>
                  <a:txBody>
                    <a:bodyPr/>
                    <a:lstStyle/>
                    <a:p>
                      <a:r>
                        <a:rPr lang="en-US" sz="1050" dirty="0"/>
                        <a:t>The specific, most common E-Mon D-Mon revenue-grade sub-meters add $400 or so to the cost of each circuit.</a:t>
                      </a:r>
                    </a:p>
                    <a:p>
                      <a:r>
                        <a:rPr lang="en-US" sz="1050" b="1" i="1" dirty="0">
                          <a:solidFill>
                            <a:srgbClr val="00B050"/>
                          </a:solidFill>
                        </a:rPr>
                        <a:t>Recommended</a:t>
                      </a:r>
                      <a:r>
                        <a:rPr lang="en-US" sz="1050" b="1" i="0" dirty="0">
                          <a:solidFill>
                            <a:srgbClr val="00B050"/>
                          </a:solidFill>
                        </a:rPr>
                        <a:t> </a:t>
                      </a:r>
                      <a:r>
                        <a:rPr lang="en-US" sz="1050" b="1" i="1" dirty="0">
                          <a:solidFill>
                            <a:srgbClr val="00B050"/>
                          </a:solidFill>
                        </a:rPr>
                        <a:t>approach for </a:t>
                      </a:r>
                      <a:r>
                        <a:rPr lang="en-US" sz="1050" b="1" i="1" dirty="0" err="1">
                          <a:solidFill>
                            <a:srgbClr val="00B050"/>
                          </a:solidFill>
                        </a:rPr>
                        <a:t>us</a:t>
                      </a:r>
                      <a:r>
                        <a:rPr lang="en-US" sz="1050" b="0" i="0" dirty="0" err="1"/>
                        <a:t>to</a:t>
                      </a:r>
                      <a:r>
                        <a:rPr lang="en-US" sz="1050" b="0" i="0" dirty="0"/>
                        <a:t> ensure fair use.</a:t>
                      </a:r>
                      <a:endParaRPr lang="en-US" sz="1050" b="0" i="1" dirty="0"/>
                    </a:p>
                  </a:txBody>
                  <a:tcPr/>
                </a:tc>
                <a:tc>
                  <a:txBody>
                    <a:bodyPr/>
                    <a:lstStyle/>
                    <a:p>
                      <a:r>
                        <a:rPr lang="en-US" sz="1050" dirty="0"/>
                        <a:t>Not very fair to people who do not use their car as often. Adds $2,000 to the upgrade cost to cover the sub-meter.</a:t>
                      </a:r>
                    </a:p>
                  </a:txBody>
                  <a:tcPr/>
                </a:tc>
                <a:tc>
                  <a:txBody>
                    <a:bodyPr/>
                    <a:lstStyle/>
                    <a:p>
                      <a:r>
                        <a:rPr lang="en-US" sz="1050" dirty="0"/>
                        <a:t>If all EV drivers regularly drove </a:t>
                      </a:r>
                      <a:r>
                        <a:rPr lang="en-US" sz="1050" i="1" dirty="0"/>
                        <a:t>a lot</a:t>
                      </a:r>
                      <a:r>
                        <a:rPr lang="en-US" sz="1050" i="0" dirty="0"/>
                        <a:t> and charged a lot, their energy cost per month could easily exceed $25. If our EV drivers only drive in the city, their costs could be substantially lower, reducing value vs gas cars.</a:t>
                      </a:r>
                      <a:endParaRPr lang="en-US" sz="1050" dirty="0"/>
                    </a:p>
                  </a:txBody>
                  <a:tcPr/>
                </a:tc>
                <a:tc>
                  <a:txBody>
                    <a:bodyPr/>
                    <a:lstStyle/>
                    <a:p>
                      <a:r>
                        <a:rPr lang="en-US" sz="1050" dirty="0"/>
                        <a:t>More common only in commercial spaces. Networked systems such as ChargePoint charge an annual port fee of over $400 per charger to manage the system on-behalf-of.</a:t>
                      </a:r>
                    </a:p>
                  </a:txBody>
                  <a:tcPr/>
                </a:tc>
                <a:extLst>
                  <a:ext uri="{0D108BD9-81ED-4DB2-BD59-A6C34878D82A}">
                    <a16:rowId xmlns:a16="http://schemas.microsoft.com/office/drawing/2014/main" val="3026573109"/>
                  </a:ext>
                </a:extLst>
              </a:tr>
              <a:tr h="1074814">
                <a:tc>
                  <a:txBody>
                    <a:bodyPr/>
                    <a:lstStyle/>
                    <a:p>
                      <a:r>
                        <a:rPr lang="en-US" sz="1050" dirty="0"/>
                        <a:t>Buildings with that approach in place</a:t>
                      </a:r>
                    </a:p>
                  </a:txBody>
                  <a:tcPr>
                    <a:solidFill>
                      <a:schemeClr val="bg1"/>
                    </a:solidFill>
                  </a:tcPr>
                </a:tc>
                <a:tc>
                  <a:txBody>
                    <a:bodyPr/>
                    <a:lstStyle/>
                    <a:p>
                      <a:r>
                        <a:rPr lang="en-US" sz="1050" dirty="0"/>
                        <a:t>Insignia (new construction)</a:t>
                      </a:r>
                    </a:p>
                  </a:txBody>
                  <a:tcPr/>
                </a:tc>
                <a:tc>
                  <a:txBody>
                    <a:bodyPr/>
                    <a:lstStyle/>
                    <a:p>
                      <a:r>
                        <a:rPr lang="en-US" sz="1050" dirty="0"/>
                        <a:t>Bay Vista Tower</a:t>
                      </a:r>
                    </a:p>
                  </a:txBody>
                  <a:tcPr/>
                </a:tc>
                <a:tc>
                  <a:txBody>
                    <a:bodyPr/>
                    <a:lstStyle/>
                    <a:p>
                      <a:r>
                        <a:rPr lang="en-US" sz="1050" i="1" dirty="0"/>
                        <a:t>No known Seattle condos</a:t>
                      </a:r>
                    </a:p>
                  </a:txBody>
                  <a:tcPr/>
                </a:tc>
                <a:tc>
                  <a:txBody>
                    <a:bodyPr/>
                    <a:lstStyle/>
                    <a:p>
                      <a:r>
                        <a:rPr lang="en-US" sz="1050" dirty="0"/>
                        <a:t>2200</a:t>
                      </a:r>
                    </a:p>
                    <a:p>
                      <a:r>
                        <a:rPr lang="en-US" sz="1050" dirty="0" err="1"/>
                        <a:t>Escala</a:t>
                      </a:r>
                      <a:endParaRPr lang="en-US" sz="1050" dirty="0"/>
                    </a:p>
                  </a:txBody>
                  <a:tcPr/>
                </a:tc>
                <a:tc>
                  <a:txBody>
                    <a:bodyPr/>
                    <a:lstStyle/>
                    <a:p>
                      <a:r>
                        <a:rPr lang="en-US" sz="1050" i="1" dirty="0"/>
                        <a:t>No known Seattle condos</a:t>
                      </a:r>
                    </a:p>
                    <a:p>
                      <a:r>
                        <a:rPr lang="en-US" sz="1050" i="1" dirty="0"/>
                        <a:t>Expensive long-term costs</a:t>
                      </a:r>
                    </a:p>
                  </a:txBody>
                  <a:tcPr/>
                </a:tc>
                <a:extLst>
                  <a:ext uri="{0D108BD9-81ED-4DB2-BD59-A6C34878D82A}">
                    <a16:rowId xmlns:a16="http://schemas.microsoft.com/office/drawing/2014/main" val="726470264"/>
                  </a:ext>
                </a:extLst>
              </a:tr>
            </a:tbl>
          </a:graphicData>
        </a:graphic>
      </p:graphicFrame>
    </p:spTree>
    <p:extLst>
      <p:ext uri="{BB962C8B-B14F-4D97-AF65-F5344CB8AC3E}">
        <p14:creationId xmlns:p14="http://schemas.microsoft.com/office/powerpoint/2010/main" val="3122067517"/>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7" y="1212850"/>
            <a:ext cx="5943600" cy="2483757"/>
          </a:xfrm>
        </p:spPr>
        <p:txBody>
          <a:bodyPr/>
          <a:lstStyle/>
          <a:p>
            <a:r>
              <a:rPr lang="en-US" sz="2400" dirty="0"/>
              <a:t>Isn’t conduit ugly?</a:t>
            </a:r>
          </a:p>
          <a:p>
            <a:pPr lvl="1"/>
            <a:r>
              <a:rPr lang="en-US" sz="1800" dirty="0"/>
              <a:t>The garage is full of conduit!</a:t>
            </a:r>
          </a:p>
          <a:p>
            <a:pPr lvl="1"/>
            <a:r>
              <a:rPr lang="en-US" sz="1800" dirty="0"/>
              <a:t>It’s code and necessary</a:t>
            </a:r>
          </a:p>
          <a:p>
            <a:pPr lvl="1"/>
            <a:r>
              <a:rPr lang="en-US" sz="1800" dirty="0"/>
              <a:t>Multiple circuits in conduit are possible if owners work together in some situations</a:t>
            </a:r>
          </a:p>
          <a:p>
            <a:pPr lvl="1"/>
            <a:r>
              <a:rPr lang="en-US" sz="1800" dirty="0"/>
              <a:t>Many units in the building already have limited common conduit running to them along the garage walls/ceiling</a:t>
            </a:r>
          </a:p>
        </p:txBody>
      </p:sp>
      <p:sp>
        <p:nvSpPr>
          <p:cNvPr id="3" name="Title 2"/>
          <p:cNvSpPr>
            <a:spLocks noGrp="1"/>
          </p:cNvSpPr>
          <p:nvPr>
            <p:ph type="title"/>
          </p:nvPr>
        </p:nvSpPr>
        <p:spPr/>
        <p:txBody>
          <a:bodyPr/>
          <a:lstStyle/>
          <a:p>
            <a:r>
              <a:rPr lang="en-US" dirty="0"/>
              <a:t>Q: Conduit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9213" y="3771579"/>
            <a:ext cx="4297261" cy="3222946"/>
          </a:xfrm>
          <a:prstGeom prst="rect">
            <a:avLst/>
          </a:prstGeom>
        </p:spPr>
      </p:pic>
      <p:pic>
        <p:nvPicPr>
          <p:cNvPr id="7" name="Picture 6" descr="A car parked on the side of a building&#10;&#10;Description automatically generated">
            <a:extLst>
              <a:ext uri="{FF2B5EF4-FFF2-40B4-BE49-F238E27FC236}">
                <a16:creationId xmlns:a16="http://schemas.microsoft.com/office/drawing/2014/main" id="{1340AE1D-C9C2-4A4F-9366-622E0D292B4B}"/>
              </a:ext>
            </a:extLst>
          </p:cNvPr>
          <p:cNvPicPr>
            <a:picLocks noChangeAspect="1"/>
          </p:cNvPicPr>
          <p:nvPr/>
        </p:nvPicPr>
        <p:blipFill>
          <a:blip r:embed="rId4"/>
          <a:stretch>
            <a:fillRect/>
          </a:stretch>
        </p:blipFill>
        <p:spPr>
          <a:xfrm>
            <a:off x="3841762" y="3771578"/>
            <a:ext cx="4297261" cy="3222946"/>
          </a:xfrm>
          <a:prstGeom prst="rect">
            <a:avLst/>
          </a:prstGeom>
        </p:spPr>
      </p:pic>
      <p:pic>
        <p:nvPicPr>
          <p:cNvPr id="9" name="Picture 8" descr="A picture containing indoor&#10;&#10;Description automatically generated">
            <a:extLst>
              <a:ext uri="{FF2B5EF4-FFF2-40B4-BE49-F238E27FC236}">
                <a16:creationId xmlns:a16="http://schemas.microsoft.com/office/drawing/2014/main" id="{FFBE9035-025B-964B-A91C-8F1305BB75F3}"/>
              </a:ext>
            </a:extLst>
          </p:cNvPr>
          <p:cNvPicPr>
            <a:picLocks noChangeAspect="1"/>
          </p:cNvPicPr>
          <p:nvPr/>
        </p:nvPicPr>
        <p:blipFill>
          <a:blip r:embed="rId5"/>
          <a:stretch>
            <a:fillRect/>
          </a:stretch>
        </p:blipFill>
        <p:spPr>
          <a:xfrm>
            <a:off x="8108260" y="1440665"/>
            <a:ext cx="4328215" cy="2103097"/>
          </a:xfrm>
          <a:prstGeom prst="rect">
            <a:avLst/>
          </a:prstGeom>
        </p:spPr>
      </p:pic>
      <p:pic>
        <p:nvPicPr>
          <p:cNvPr id="11" name="Picture 10" descr="A picture containing ceiling, road, building, indoor&#10;&#10;Description automatically generated">
            <a:extLst>
              <a:ext uri="{FF2B5EF4-FFF2-40B4-BE49-F238E27FC236}">
                <a16:creationId xmlns:a16="http://schemas.microsoft.com/office/drawing/2014/main" id="{05C42D36-AFD4-344D-AD57-FC15B1490C13}"/>
              </a:ext>
            </a:extLst>
          </p:cNvPr>
          <p:cNvPicPr>
            <a:picLocks noChangeAspect="1"/>
          </p:cNvPicPr>
          <p:nvPr/>
        </p:nvPicPr>
        <p:blipFill>
          <a:blip r:embed="rId6"/>
          <a:stretch>
            <a:fillRect/>
          </a:stretch>
        </p:blipFill>
        <p:spPr>
          <a:xfrm>
            <a:off x="192" y="3771579"/>
            <a:ext cx="4297261" cy="3222946"/>
          </a:xfrm>
          <a:prstGeom prst="rect">
            <a:avLst/>
          </a:prstGeom>
        </p:spPr>
      </p:pic>
    </p:spTree>
    <p:extLst>
      <p:ext uri="{BB962C8B-B14F-4D97-AF65-F5344CB8AC3E}">
        <p14:creationId xmlns:p14="http://schemas.microsoft.com/office/powerpoint/2010/main" val="3782920160"/>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have others done?</a:t>
            </a:r>
            <a:endParaRPr lang="en-US" dirty="0"/>
          </a:p>
        </p:txBody>
      </p:sp>
    </p:spTree>
    <p:extLst>
      <p:ext uri="{BB962C8B-B14F-4D97-AF65-F5344CB8AC3E}">
        <p14:creationId xmlns:p14="http://schemas.microsoft.com/office/powerpoint/2010/main" val="3770002751"/>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Bay Vista</a:t>
            </a:r>
          </a:p>
        </p:txBody>
      </p:sp>
      <p:sp>
        <p:nvSpPr>
          <p:cNvPr id="5" name="Rectangle 2">
            <a:extLst>
              <a:ext uri="{FF2B5EF4-FFF2-40B4-BE49-F238E27FC236}">
                <a16:creationId xmlns:a16="http://schemas.microsoft.com/office/drawing/2014/main" id="{8F06DBFC-0D0D-9A49-9855-CC99B9319709}"/>
              </a:ext>
            </a:extLst>
          </p:cNvPr>
          <p:cNvSpPr>
            <a:spLocks noChangeArrowheads="1"/>
          </p:cNvSpPr>
          <p:nvPr/>
        </p:nvSpPr>
        <p:spPr bwMode="auto">
          <a:xfrm>
            <a:off x="2652117" y="0"/>
            <a:ext cx="1639579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Rectangle 4">
            <a:extLst>
              <a:ext uri="{FF2B5EF4-FFF2-40B4-BE49-F238E27FC236}">
                <a16:creationId xmlns:a16="http://schemas.microsoft.com/office/drawing/2014/main" id="{5D7913A0-ECE1-CD4B-9554-E1766E776FDD}"/>
              </a:ext>
            </a:extLst>
          </p:cNvPr>
          <p:cNvSpPr>
            <a:spLocks noChangeArrowheads="1"/>
          </p:cNvSpPr>
          <p:nvPr/>
        </p:nvSpPr>
        <p:spPr bwMode="auto">
          <a:xfrm>
            <a:off x="1097653" y="1119847"/>
            <a:ext cx="1739908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2051" name="Picture 8">
            <a:extLst>
              <a:ext uri="{FF2B5EF4-FFF2-40B4-BE49-F238E27FC236}">
                <a16:creationId xmlns:a16="http://schemas.microsoft.com/office/drawing/2014/main" id="{FECD5E48-513C-D746-84CB-F7CA20286D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652" y="1119848"/>
            <a:ext cx="3748999" cy="584559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E2792C96-CDCD-2240-9C2A-5CEDA6A42D57}"/>
              </a:ext>
            </a:extLst>
          </p:cNvPr>
          <p:cNvSpPr>
            <a:spLocks noChangeArrowheads="1"/>
          </p:cNvSpPr>
          <p:nvPr/>
        </p:nvSpPr>
        <p:spPr bwMode="auto">
          <a:xfrm>
            <a:off x="5578164" y="1119846"/>
            <a:ext cx="1790832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2053" name="Picture 9">
            <a:extLst>
              <a:ext uri="{FF2B5EF4-FFF2-40B4-BE49-F238E27FC236}">
                <a16:creationId xmlns:a16="http://schemas.microsoft.com/office/drawing/2014/main" id="{3DBF3A93-1B26-9C45-A0A1-09A0BF19A8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8164" y="1119846"/>
            <a:ext cx="4023316" cy="57423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CE33BC3-EF0B-4D06-B4F9-CE3375DE1AD7}"/>
              </a:ext>
            </a:extLst>
          </p:cNvPr>
          <p:cNvSpPr txBox="1"/>
          <p:nvPr/>
        </p:nvSpPr>
        <p:spPr>
          <a:xfrm>
            <a:off x="7832473" y="5417481"/>
            <a:ext cx="4331730" cy="627864"/>
          </a:xfrm>
          <a:prstGeom prst="rect">
            <a:avLst/>
          </a:prstGeom>
          <a:noFill/>
          <a:ln w="38100">
            <a:solidFill>
              <a:srgbClr val="000000"/>
            </a:solidFill>
          </a:ln>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Similar for 2200 Condos, too</a:t>
            </a:r>
          </a:p>
        </p:txBody>
      </p:sp>
    </p:spTree>
    <p:extLst>
      <p:ext uri="{BB962C8B-B14F-4D97-AF65-F5344CB8AC3E}">
        <p14:creationId xmlns:p14="http://schemas.microsoft.com/office/powerpoint/2010/main" val="2537957183"/>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err="1"/>
              <a:t>Escala</a:t>
            </a:r>
            <a:endParaRPr lang="en-US"/>
          </a:p>
        </p:txBody>
      </p:sp>
      <p:sp>
        <p:nvSpPr>
          <p:cNvPr id="5" name="Rectangle 2">
            <a:extLst>
              <a:ext uri="{FF2B5EF4-FFF2-40B4-BE49-F238E27FC236}">
                <a16:creationId xmlns:a16="http://schemas.microsoft.com/office/drawing/2014/main" id="{8F06DBFC-0D0D-9A49-9855-CC99B9319709}"/>
              </a:ext>
            </a:extLst>
          </p:cNvPr>
          <p:cNvSpPr>
            <a:spLocks noChangeArrowheads="1"/>
          </p:cNvSpPr>
          <p:nvPr/>
        </p:nvSpPr>
        <p:spPr bwMode="auto">
          <a:xfrm>
            <a:off x="2652117" y="0"/>
            <a:ext cx="1639579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2049" name="Picture 2">
            <a:extLst>
              <a:ext uri="{FF2B5EF4-FFF2-40B4-BE49-F238E27FC236}">
                <a16:creationId xmlns:a16="http://schemas.microsoft.com/office/drawing/2014/main" id="{302AA1C0-FB6D-AC41-9998-B72817602B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2116" y="0"/>
            <a:ext cx="4922507" cy="69651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A4A59D7-9A22-4E31-9B9B-4A04BCC4F01C}"/>
              </a:ext>
            </a:extLst>
          </p:cNvPr>
          <p:cNvSpPr txBox="1"/>
          <p:nvPr/>
        </p:nvSpPr>
        <p:spPr>
          <a:xfrm>
            <a:off x="7955578" y="5406589"/>
            <a:ext cx="4331730" cy="1292662"/>
          </a:xfrm>
          <a:prstGeom prst="rect">
            <a:avLst/>
          </a:prstGeom>
          <a:noFill/>
          <a:ln w="38100">
            <a:solidFill>
              <a:srgbClr val="000000"/>
            </a:solidFill>
          </a:ln>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Community fully funded electrical upgrades to reduce circuit costs</a:t>
            </a:r>
          </a:p>
        </p:txBody>
      </p:sp>
    </p:spTree>
    <p:extLst>
      <p:ext uri="{BB962C8B-B14F-4D97-AF65-F5344CB8AC3E}">
        <p14:creationId xmlns:p14="http://schemas.microsoft.com/office/powerpoint/2010/main" val="1456789007"/>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Insignia</a:t>
            </a:r>
          </a:p>
        </p:txBody>
      </p:sp>
      <p:sp>
        <p:nvSpPr>
          <p:cNvPr id="5" name="Rectangle 2">
            <a:extLst>
              <a:ext uri="{FF2B5EF4-FFF2-40B4-BE49-F238E27FC236}">
                <a16:creationId xmlns:a16="http://schemas.microsoft.com/office/drawing/2014/main" id="{8F06DBFC-0D0D-9A49-9855-CC99B9319709}"/>
              </a:ext>
            </a:extLst>
          </p:cNvPr>
          <p:cNvSpPr>
            <a:spLocks noChangeArrowheads="1"/>
          </p:cNvSpPr>
          <p:nvPr/>
        </p:nvSpPr>
        <p:spPr bwMode="auto">
          <a:xfrm>
            <a:off x="2652117" y="0"/>
            <a:ext cx="1639579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Rectangle 6">
            <a:extLst>
              <a:ext uri="{FF2B5EF4-FFF2-40B4-BE49-F238E27FC236}">
                <a16:creationId xmlns:a16="http://schemas.microsoft.com/office/drawing/2014/main" id="{23800EC7-9F5A-4F4E-8CCA-4F0F75C7037A}"/>
              </a:ext>
            </a:extLst>
          </p:cNvPr>
          <p:cNvSpPr>
            <a:spLocks noChangeArrowheads="1"/>
          </p:cNvSpPr>
          <p:nvPr/>
        </p:nvSpPr>
        <p:spPr bwMode="auto">
          <a:xfrm>
            <a:off x="3109311" y="571214"/>
            <a:ext cx="1400446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3077" name="Picture 11">
            <a:extLst>
              <a:ext uri="{FF2B5EF4-FFF2-40B4-BE49-F238E27FC236}">
                <a16:creationId xmlns:a16="http://schemas.microsoft.com/office/drawing/2014/main" id="{2FCF043D-5F52-6748-B5A8-9334A0B510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020" y="2582872"/>
            <a:ext cx="5282582" cy="265173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8">
            <a:extLst>
              <a:ext uri="{FF2B5EF4-FFF2-40B4-BE49-F238E27FC236}">
                <a16:creationId xmlns:a16="http://schemas.microsoft.com/office/drawing/2014/main" id="{B32CCF18-1FAC-E74B-8044-27A4A4CCB093}"/>
              </a:ext>
            </a:extLst>
          </p:cNvPr>
          <p:cNvSpPr>
            <a:spLocks noChangeArrowheads="1"/>
          </p:cNvSpPr>
          <p:nvPr/>
        </p:nvSpPr>
        <p:spPr bwMode="auto">
          <a:xfrm flipV="1">
            <a:off x="869013" y="3498622"/>
            <a:ext cx="2052765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3079" name="Picture 10">
            <a:extLst>
              <a:ext uri="{FF2B5EF4-FFF2-40B4-BE49-F238E27FC236}">
                <a16:creationId xmlns:a16="http://schemas.microsoft.com/office/drawing/2014/main" id="{F9E6F762-3FAD-0E43-A8A1-468E8FF4A1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1812" y="295274"/>
            <a:ext cx="6508777" cy="630214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CD324FB-226B-4A09-9845-206E70569A9D}"/>
              </a:ext>
            </a:extLst>
          </p:cNvPr>
          <p:cNvSpPr txBox="1"/>
          <p:nvPr/>
        </p:nvSpPr>
        <p:spPr>
          <a:xfrm>
            <a:off x="486252" y="6075876"/>
            <a:ext cx="4331730" cy="627864"/>
          </a:xfrm>
          <a:prstGeom prst="rect">
            <a:avLst/>
          </a:prstGeom>
          <a:noFill/>
          <a:ln w="38100">
            <a:solidFill>
              <a:srgbClr val="000000"/>
            </a:solidFill>
          </a:ln>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Sales-time allocation initially</a:t>
            </a:r>
          </a:p>
        </p:txBody>
      </p:sp>
    </p:spTree>
    <p:extLst>
      <p:ext uri="{BB962C8B-B14F-4D97-AF65-F5344CB8AC3E}">
        <p14:creationId xmlns:p14="http://schemas.microsoft.com/office/powerpoint/2010/main" val="3506994049"/>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Next Steps</a:t>
            </a:r>
          </a:p>
        </p:txBody>
      </p:sp>
    </p:spTree>
    <p:extLst>
      <p:ext uri="{BB962C8B-B14F-4D97-AF65-F5344CB8AC3E}">
        <p14:creationId xmlns:p14="http://schemas.microsoft.com/office/powerpoint/2010/main" val="1712855557"/>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4124206"/>
          </a:xfrm>
        </p:spPr>
        <p:txBody>
          <a:bodyPr/>
          <a:lstStyle/>
          <a:p>
            <a:r>
              <a:rPr lang="en-US" sz="3200" dirty="0"/>
              <a:t>Input &amp; feedback on this proposal in the process of submitting to the HOA board: (EMAIL ADDRESS)</a:t>
            </a:r>
          </a:p>
          <a:p>
            <a:r>
              <a:rPr lang="en-US" sz="3200" dirty="0"/>
              <a:t>Want to reserve now? Prepare to make a reservation payment by check (amount TBD) to the HOA and notify (EMAIL ADDRESS)</a:t>
            </a:r>
          </a:p>
          <a:p>
            <a:r>
              <a:rPr lang="en-US" sz="3200" dirty="0"/>
              <a:t>Consider attending February and March HOA meetings</a:t>
            </a:r>
          </a:p>
          <a:p>
            <a:r>
              <a:rPr lang="en-US" sz="3200" dirty="0"/>
              <a:t>With checks for 3-4 reservations (board must approve specifics, TBD), solid path to greenlight the electrical upgrades</a:t>
            </a:r>
          </a:p>
          <a:p>
            <a:r>
              <a:rPr lang="en-US" sz="3200" dirty="0"/>
              <a:t>Without enough interest, will have to wait and see again</a:t>
            </a:r>
          </a:p>
        </p:txBody>
      </p:sp>
      <p:sp>
        <p:nvSpPr>
          <p:cNvPr id="3" name="Title 2"/>
          <p:cNvSpPr>
            <a:spLocks noGrp="1"/>
          </p:cNvSpPr>
          <p:nvPr>
            <p:ph type="title"/>
          </p:nvPr>
        </p:nvSpPr>
        <p:spPr/>
        <p:txBody>
          <a:bodyPr/>
          <a:lstStyle/>
          <a:p>
            <a:r>
              <a:rPr lang="en-US" dirty="0"/>
              <a:t>Next Steps</a:t>
            </a:r>
          </a:p>
        </p:txBody>
      </p:sp>
    </p:spTree>
    <p:extLst>
      <p:ext uri="{BB962C8B-B14F-4D97-AF65-F5344CB8AC3E}">
        <p14:creationId xmlns:p14="http://schemas.microsoft.com/office/powerpoint/2010/main" val="2601630823"/>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Walking Tour</a:t>
            </a:r>
          </a:p>
        </p:txBody>
      </p:sp>
    </p:spTree>
    <p:extLst>
      <p:ext uri="{BB962C8B-B14F-4D97-AF65-F5344CB8AC3E}">
        <p14:creationId xmlns:p14="http://schemas.microsoft.com/office/powerpoint/2010/main" val="272052930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EV Adaption – Utility Perspective</a:t>
            </a:r>
          </a:p>
        </p:txBody>
      </p:sp>
      <p:sp>
        <p:nvSpPr>
          <p:cNvPr id="4" name="Text Placeholder 3"/>
          <p:cNvSpPr>
            <a:spLocks noGrp="1"/>
          </p:cNvSpPr>
          <p:nvPr>
            <p:ph type="body" sz="quarter" idx="10"/>
          </p:nvPr>
        </p:nvSpPr>
        <p:spPr>
          <a:xfrm>
            <a:off x="274639" y="1212849"/>
            <a:ext cx="5486399" cy="4136517"/>
          </a:xfrm>
        </p:spPr>
        <p:txBody>
          <a:bodyPr/>
          <a:lstStyle/>
          <a:p>
            <a:r>
              <a:rPr lang="en-US" dirty="0"/>
              <a:t>PROS</a:t>
            </a:r>
          </a:p>
          <a:p>
            <a:pPr marL="571500" indent="-571500">
              <a:buFont typeface="Arial" panose="020B0604020202020204" pitchFamily="34" charset="0"/>
              <a:buChar char="•"/>
            </a:pPr>
            <a:r>
              <a:rPr lang="en-US" dirty="0"/>
              <a:t>Controllable, predictable load growth</a:t>
            </a:r>
          </a:p>
          <a:p>
            <a:pPr marL="571500" indent="-571500">
              <a:buFont typeface="Arial" panose="020B0604020202020204" pitchFamily="34" charset="0"/>
              <a:buChar char="•"/>
            </a:pPr>
            <a:r>
              <a:rPr lang="en-US" dirty="0"/>
              <a:t>Abundant generation capacity</a:t>
            </a:r>
          </a:p>
          <a:p>
            <a:pPr marL="571500" indent="-571500">
              <a:buFont typeface="Arial" panose="020B0604020202020204" pitchFamily="34" charset="0"/>
              <a:buChar char="•"/>
            </a:pPr>
            <a:r>
              <a:rPr lang="en-US" dirty="0"/>
              <a:t>Robust distribution voltage</a:t>
            </a:r>
          </a:p>
        </p:txBody>
      </p:sp>
      <p:sp>
        <p:nvSpPr>
          <p:cNvPr id="5" name="Text Placeholder 4"/>
          <p:cNvSpPr>
            <a:spLocks noGrp="1"/>
          </p:cNvSpPr>
          <p:nvPr>
            <p:ph type="body" sz="quarter" idx="11"/>
          </p:nvPr>
        </p:nvSpPr>
        <p:spPr>
          <a:xfrm>
            <a:off x="6675439" y="1212849"/>
            <a:ext cx="5486399" cy="2985433"/>
          </a:xfrm>
        </p:spPr>
        <p:txBody>
          <a:bodyPr/>
          <a:lstStyle/>
          <a:p>
            <a:r>
              <a:rPr lang="en-US" dirty="0"/>
              <a:t>CONS</a:t>
            </a:r>
          </a:p>
          <a:p>
            <a:pPr marL="571500" indent="-571500">
              <a:buFont typeface="Arial" panose="020B0604020202020204" pitchFamily="34" charset="0"/>
              <a:buChar char="•"/>
            </a:pPr>
            <a:r>
              <a:rPr lang="en-US" dirty="0"/>
              <a:t>Seattle does not yet have time-of-use incentives</a:t>
            </a:r>
          </a:p>
          <a:p>
            <a:pPr marL="571500" indent="-571500">
              <a:buFont typeface="Arial" panose="020B0604020202020204" pitchFamily="34" charset="0"/>
              <a:buChar char="•"/>
            </a:pPr>
            <a:r>
              <a:rPr lang="en-US" dirty="0"/>
              <a:t>Metering challenges</a:t>
            </a:r>
          </a:p>
        </p:txBody>
      </p:sp>
    </p:spTree>
    <p:extLst>
      <p:ext uri="{BB962C8B-B14F-4D97-AF65-F5344CB8AC3E}">
        <p14:creationId xmlns:p14="http://schemas.microsoft.com/office/powerpoint/2010/main" val="4051237517"/>
      </p:ext>
    </p:extLst>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2252924"/>
          </a:xfrm>
        </p:spPr>
        <p:txBody>
          <a:bodyPr/>
          <a:lstStyle/>
          <a:p>
            <a:r>
              <a:rPr lang="en-US" sz="3200" dirty="0"/>
              <a:t>Level A: EV-1 community amenity</a:t>
            </a:r>
          </a:p>
          <a:p>
            <a:r>
              <a:rPr lang="en-US" sz="3200" dirty="0"/>
              <a:t>Main Electrical Room</a:t>
            </a:r>
          </a:p>
          <a:p>
            <a:r>
              <a:rPr lang="en-US" sz="3200" dirty="0"/>
              <a:t>Garage Walkthrough</a:t>
            </a:r>
          </a:p>
          <a:p>
            <a:r>
              <a:rPr lang="en-US" sz="3200" dirty="0"/>
              <a:t>Tour EV vehicles in the garage</a:t>
            </a:r>
          </a:p>
        </p:txBody>
      </p:sp>
      <p:sp>
        <p:nvSpPr>
          <p:cNvPr id="3" name="Title 2"/>
          <p:cNvSpPr>
            <a:spLocks noGrp="1"/>
          </p:cNvSpPr>
          <p:nvPr>
            <p:ph type="title"/>
          </p:nvPr>
        </p:nvSpPr>
        <p:spPr/>
        <p:txBody>
          <a:bodyPr/>
          <a:lstStyle/>
          <a:p>
            <a:r>
              <a:rPr lang="en-US" dirty="0"/>
              <a:t>Sites</a:t>
            </a:r>
          </a:p>
        </p:txBody>
      </p:sp>
    </p:spTree>
    <p:extLst>
      <p:ext uri="{BB962C8B-B14F-4D97-AF65-F5344CB8AC3E}">
        <p14:creationId xmlns:p14="http://schemas.microsoft.com/office/powerpoint/2010/main" val="12566641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EV Adaption – Roadblocks according to </a:t>
            </a:r>
            <a:r>
              <a:rPr lang="en-US"/>
              <a:t>SCL</a:t>
            </a:r>
            <a:endParaRPr lang="en-US" dirty="0"/>
          </a:p>
        </p:txBody>
      </p:sp>
      <p:sp>
        <p:nvSpPr>
          <p:cNvPr id="2" name="Text Placeholder 1"/>
          <p:cNvSpPr>
            <a:spLocks noGrp="1"/>
          </p:cNvSpPr>
          <p:nvPr>
            <p:ph type="body" sz="quarter" idx="10"/>
          </p:nvPr>
        </p:nvSpPr>
        <p:spPr>
          <a:xfrm>
            <a:off x="274639" y="1212849"/>
            <a:ext cx="5486399" cy="5453801"/>
          </a:xfrm>
        </p:spPr>
        <p:txBody>
          <a:bodyPr/>
          <a:lstStyle/>
          <a:p>
            <a:pPr marL="0" indent="0">
              <a:buNone/>
            </a:pPr>
            <a:r>
              <a:rPr lang="en-US" sz="2800"/>
              <a:t>Condos &amp; Apartments</a:t>
            </a:r>
          </a:p>
          <a:p>
            <a:r>
              <a:rPr lang="en-US" sz="2800"/>
              <a:t>Apartments often do not make long-term investments for residents</a:t>
            </a:r>
          </a:p>
          <a:p>
            <a:r>
              <a:rPr lang="en-US" sz="2800"/>
              <a:t>Condo Boards often are skeptical of owners interested in paying for even their own installations</a:t>
            </a:r>
          </a:p>
          <a:p>
            <a:r>
              <a:rPr lang="en-US" sz="2800"/>
              <a:t>Assigned (Limited Common) condo buildings have great success with EV, but deeded spaces are a challenge</a:t>
            </a:r>
          </a:p>
          <a:p>
            <a:r>
              <a:rPr lang="en-US" sz="2800"/>
              <a:t>Cost of install vs gas costs</a:t>
            </a:r>
          </a:p>
        </p:txBody>
      </p:sp>
      <p:sp>
        <p:nvSpPr>
          <p:cNvPr id="6" name="Text Placeholder 5"/>
          <p:cNvSpPr>
            <a:spLocks noGrp="1"/>
          </p:cNvSpPr>
          <p:nvPr>
            <p:ph type="body" sz="quarter" idx="11"/>
          </p:nvPr>
        </p:nvSpPr>
        <p:spPr>
          <a:xfrm>
            <a:off x="6675439" y="1212849"/>
            <a:ext cx="5486399" cy="3207032"/>
          </a:xfrm>
        </p:spPr>
        <p:txBody>
          <a:bodyPr/>
          <a:lstStyle/>
          <a:p>
            <a:pPr marL="0" indent="0">
              <a:buNone/>
            </a:pPr>
            <a:r>
              <a:rPr lang="en-US" sz="2800"/>
              <a:t>Single Family Homes</a:t>
            </a:r>
          </a:p>
          <a:p>
            <a:r>
              <a:rPr lang="en-US" sz="2800"/>
              <a:t>Lack of off-street parking in many dense neighborhoods ideal for EV</a:t>
            </a:r>
          </a:p>
          <a:p>
            <a:r>
              <a:rPr lang="en-US" sz="2800"/>
              <a:t>Many homes today only have 120-amp service (200 amp required in 2016 for new construction, will help with EV)</a:t>
            </a:r>
          </a:p>
        </p:txBody>
      </p:sp>
    </p:spTree>
    <p:extLst>
      <p:ext uri="{BB962C8B-B14F-4D97-AF65-F5344CB8AC3E}">
        <p14:creationId xmlns:p14="http://schemas.microsoft.com/office/powerpoint/2010/main" val="466994447"/>
      </p:ext>
    </p:extLst>
  </p:cSld>
  <p:clrMapOvr>
    <a:masterClrMapping/>
  </p:clrMapOvr>
  <p:transition>
    <p:fade/>
  </p:transition>
</p:sld>
</file>

<file path=ppt/theme/theme1.xml><?xml version="1.0" encoding="utf-8"?>
<a:theme xmlns:a="http://schemas.openxmlformats.org/drawingml/2006/main" name="MSVID_White_Blue_Accent_16x9_2013_06">
  <a:themeElements>
    <a:clrScheme name="TT_2014_WHITE with BLUE accent">
      <a:dk1>
        <a:srgbClr val="505050"/>
      </a:dk1>
      <a:lt1>
        <a:srgbClr val="FFFFFF"/>
      </a:lt1>
      <a:dk2>
        <a:srgbClr val="0078D7"/>
      </a:dk2>
      <a:lt2>
        <a:srgbClr val="00BCF2"/>
      </a:lt2>
      <a:accent1>
        <a:srgbClr val="0078D7"/>
      </a:accent1>
      <a:accent2>
        <a:srgbClr val="B4009E"/>
      </a:accent2>
      <a:accent3>
        <a:srgbClr val="008272"/>
      </a:accent3>
      <a:accent4>
        <a:srgbClr val="5C2D91"/>
      </a:accent4>
      <a:accent5>
        <a:srgbClr val="D83B01"/>
      </a:accent5>
      <a:accent6>
        <a:srgbClr val="107C1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Template_ Guidelines_October-2014_v7.potx" id="{9A7673B7-6617-4D08-BAA2-E3A69E0FF8E0}" vid="{94EEEF7B-31E6-4279-B4B7-7F374B8ED2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2B0BB5962AB3C45A9A1CE1EC4C4F647" ma:contentTypeVersion="1" ma:contentTypeDescription="Create a new document." ma:contentTypeScope="" ma:versionID="39dd6e28de13981fc99600d481b1de5c">
  <xsd:schema xmlns:xsd="http://www.w3.org/2001/XMLSchema" xmlns:xs="http://www.w3.org/2001/XMLSchema" xmlns:p="http://schemas.microsoft.com/office/2006/metadata/properties" xmlns:ns3="630a2e83-186a-4a0f-ab27-bee8a8096abc" targetNamespace="http://schemas.microsoft.com/office/2006/metadata/properties" ma:root="true" ma:fieldsID="e5a18a002045f9f0e2a3c9cc06ab2675" ns3:_="">
    <xsd:import namespace="630a2e83-186a-4a0f-ab27-bee8a8096abc"/>
    <xsd:element name="properties">
      <xsd:complexType>
        <xsd:sequence>
          <xsd:element name="documentManagement">
            <xsd:complexType>
              <xsd:all>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0a2e83-186a-4a0f-ab27-bee8a8096ab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42678F0-6EA3-4F58-92F2-E73D80B536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30a2e83-186a-4a0f-ab27-bee8a8096a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F990F116-B58F-4255-B05B-DA3808E0E5C6}">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24253</TotalTime>
  <Words>7372</Words>
  <Application>Microsoft Macintosh PowerPoint</Application>
  <PresentationFormat>Custom</PresentationFormat>
  <Paragraphs>946</Paragraphs>
  <Slides>80</Slides>
  <Notes>80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80</vt:i4>
      </vt:variant>
    </vt:vector>
  </HeadingPairs>
  <TitlesOfParts>
    <vt:vector size="86" baseType="lpstr">
      <vt:lpstr>Arial</vt:lpstr>
      <vt:lpstr>Segoe UI</vt:lpstr>
      <vt:lpstr>Segoe UI Light</vt:lpstr>
      <vt:lpstr>Segoe UI Semibold</vt:lpstr>
      <vt:lpstr>Wingdings</vt:lpstr>
      <vt:lpstr>MSVID_White_Blue_Accent_16x9_2013_06</vt:lpstr>
      <vt:lpstr>Electric Vehicle Committee Open House</vt:lpstr>
      <vt:lpstr>Agenda</vt:lpstr>
      <vt:lpstr>Goals and outcome</vt:lpstr>
      <vt:lpstr>EVs at our association</vt:lpstr>
      <vt:lpstr>Our EV history</vt:lpstr>
      <vt:lpstr>Seattle City Light’s Fuel Mix</vt:lpstr>
      <vt:lpstr>EV is Very West Coast</vt:lpstr>
      <vt:lpstr>EV Adaption – Utility Perspective</vt:lpstr>
      <vt:lpstr>EV Adaption – Roadblocks according to SCL</vt:lpstr>
      <vt:lpstr>EV Incentives and Disincentives</vt:lpstr>
      <vt:lpstr>2016 Seattle Electric Code</vt:lpstr>
      <vt:lpstr>PowerPoint Presentation</vt:lpstr>
      <vt:lpstr>Electric Vehicles Overview</vt:lpstr>
      <vt:lpstr>Electric Vehicles</vt:lpstr>
      <vt:lpstr>Energy + types of cars</vt:lpstr>
      <vt:lpstr>EV Surprises</vt:lpstr>
      <vt:lpstr>Driving and energy use</vt:lpstr>
      <vt:lpstr>Understanding the fuel economy label</vt:lpstr>
      <vt:lpstr>Plug-in Hybrid EV (PHEV)</vt:lpstr>
      <vt:lpstr>Plug-in Hybrid EV (PHEV)</vt:lpstr>
      <vt:lpstr>Electric Vehicles 2019</vt:lpstr>
      <vt:lpstr>USA PHEV/EV Top-10 Sales Figures</vt:lpstr>
      <vt:lpstr>PowerPoint Presentation</vt:lpstr>
      <vt:lpstr>EV Charging</vt:lpstr>
      <vt:lpstr>Common Charging Equipment</vt:lpstr>
      <vt:lpstr>EV Charging Basics</vt:lpstr>
      <vt:lpstr>Levels of Charging</vt:lpstr>
      <vt:lpstr>PowerPoint Presentation</vt:lpstr>
      <vt:lpstr>Workplace / charging on the 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“Icing”</vt:lpstr>
      <vt:lpstr>Road Trips</vt:lpstr>
      <vt:lpstr>EV Road Trips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paid, shared EV amenity</vt:lpstr>
      <vt:lpstr>PowerPoint Presentation</vt:lpstr>
      <vt:lpstr>PowerPoint Presentation</vt:lpstr>
      <vt:lpstr>Community charger</vt:lpstr>
      <vt:lpstr>Electrical Capacity  Limited Common  EV Charging</vt:lpstr>
      <vt:lpstr>Limited Common Charging Goal</vt:lpstr>
      <vt:lpstr>Electricity!</vt:lpstr>
      <vt:lpstr>Residential Switchboard MDS-1</vt:lpstr>
      <vt:lpstr>House + Commercial Switchboard MDS-2</vt:lpstr>
      <vt:lpstr>Necessary electrical upgrade</vt:lpstr>
      <vt:lpstr>How to pay for the electrical upgrade?</vt:lpstr>
      <vt:lpstr>Infrastructure Upgrade Funding Options</vt:lpstr>
      <vt:lpstr>3 Proposed Fees (amounts subject to board feedback + approval)</vt:lpstr>
      <vt:lpstr>Individual owner installation cost estimate</vt:lpstr>
      <vt:lpstr>Proposed EV Program Launch Process</vt:lpstr>
      <vt:lpstr>Q&amp;A</vt:lpstr>
      <vt:lpstr>Q: Future demand</vt:lpstr>
      <vt:lpstr>Q: Sub-metering</vt:lpstr>
      <vt:lpstr>Q: Conduit</vt:lpstr>
      <vt:lpstr>What have others done?</vt:lpstr>
      <vt:lpstr>Bay Vista</vt:lpstr>
      <vt:lpstr>Escala</vt:lpstr>
      <vt:lpstr>Insignia</vt:lpstr>
      <vt:lpstr>Next Steps</vt:lpstr>
      <vt:lpstr>Next Steps</vt:lpstr>
      <vt:lpstr>Walking Tour</vt:lpstr>
      <vt:lpstr>Sites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 OPEN HOUSE</dc:title>
  <dc:subject/>
  <dc:creator/>
  <cp:keywords/>
  <dc:description/>
  <cp:lastModifiedBy>Jeff Wilcox</cp:lastModifiedBy>
  <cp:revision>412</cp:revision>
  <cp:lastPrinted>2019-02-19T01:15:14Z</cp:lastPrinted>
  <dcterms:created xsi:type="dcterms:W3CDTF">2014-06-10T19:28:25Z</dcterms:created>
  <dcterms:modified xsi:type="dcterms:W3CDTF">2019-11-26T01:45:01Z</dcterms:modified>
  <cp:category/>
</cp:coreProperties>
</file>